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3837" r:id="rId5"/>
    <p:sldId id="3838" r:id="rId6"/>
    <p:sldId id="3839" r:id="rId7"/>
    <p:sldId id="342" r:id="rId8"/>
    <p:sldId id="343" r:id="rId9"/>
    <p:sldId id="344" r:id="rId10"/>
    <p:sldId id="345" r:id="rId11"/>
    <p:sldId id="346" r:id="rId12"/>
    <p:sldId id="347" r:id="rId13"/>
    <p:sldId id="348" r:id="rId14"/>
    <p:sldId id="349" r:id="rId15"/>
    <p:sldId id="350" r:id="rId16"/>
    <p:sldId id="351" r:id="rId17"/>
    <p:sldId id="266" r:id="rId18"/>
    <p:sldId id="352" r:id="rId19"/>
    <p:sldId id="353" r:id="rId20"/>
    <p:sldId id="354" r:id="rId21"/>
    <p:sldId id="355" r:id="rId22"/>
    <p:sldId id="356" r:id="rId23"/>
    <p:sldId id="357" r:id="rId24"/>
    <p:sldId id="358" r:id="rId25"/>
    <p:sldId id="359" r:id="rId26"/>
    <p:sldId id="360" r:id="rId27"/>
    <p:sldId id="301" r:id="rId28"/>
    <p:sldId id="361" r:id="rId29"/>
    <p:sldId id="262" r:id="rId30"/>
    <p:sldId id="263" r:id="rId31"/>
    <p:sldId id="257" r:id="rId32"/>
    <p:sldId id="259" r:id="rId33"/>
    <p:sldId id="258" r:id="rId34"/>
    <p:sldId id="260" r:id="rId35"/>
    <p:sldId id="261" r:id="rId36"/>
    <p:sldId id="264" r:id="rId37"/>
    <p:sldId id="265" r:id="rId38"/>
    <p:sldId id="267" r:id="rId39"/>
    <p:sldId id="270" r:id="rId40"/>
    <p:sldId id="271" r:id="rId41"/>
    <p:sldId id="307" r:id="rId42"/>
    <p:sldId id="305" r:id="rId43"/>
    <p:sldId id="306" r:id="rId44"/>
    <p:sldId id="294" r:id="rId45"/>
    <p:sldId id="292" r:id="rId46"/>
    <p:sldId id="296" r:id="rId47"/>
    <p:sldId id="297" r:id="rId48"/>
    <p:sldId id="298" r:id="rId49"/>
    <p:sldId id="299" r:id="rId50"/>
    <p:sldId id="303" r:id="rId51"/>
    <p:sldId id="304" r:id="rId52"/>
    <p:sldId id="308" r:id="rId53"/>
    <p:sldId id="300" r:id="rId54"/>
    <p:sldId id="302" r:id="rId55"/>
    <p:sldId id="30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5B902-DA8F-4F20-BDCC-AE171D443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E5C8ED-58DF-430E-8B31-6ED51D807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1FC2BE-BE70-484D-A766-1471AA90AE1E}"/>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5" name="Footer Placeholder 4">
            <a:extLst>
              <a:ext uri="{FF2B5EF4-FFF2-40B4-BE49-F238E27FC236}">
                <a16:creationId xmlns:a16="http://schemas.microsoft.com/office/drawing/2014/main" id="{B8E75A4F-8760-47D6-A0AF-D5742C09D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40858-6A4F-494E-ACDA-2813F604FEB3}"/>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2880427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BF99A-9424-481B-9AF7-FFD64198D4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8B7328-EE42-41CD-B382-F276FC2881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0755F-4148-4FA1-BEB0-2DC8694B969B}"/>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5" name="Footer Placeholder 4">
            <a:extLst>
              <a:ext uri="{FF2B5EF4-FFF2-40B4-BE49-F238E27FC236}">
                <a16:creationId xmlns:a16="http://schemas.microsoft.com/office/drawing/2014/main" id="{CBCF95A9-6BC0-4965-BEFA-49D656B8A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10397-ED7C-4E73-BA54-77C1CA9934AE}"/>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589252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67507C-C943-40B3-81E2-2D8FD51EA7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2A1BC7-D2C5-4AC0-BD5D-96C7D2D8BC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32D6F-FCD3-4600-991F-406FB0A6B466}"/>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5" name="Footer Placeholder 4">
            <a:extLst>
              <a:ext uri="{FF2B5EF4-FFF2-40B4-BE49-F238E27FC236}">
                <a16:creationId xmlns:a16="http://schemas.microsoft.com/office/drawing/2014/main" id="{62D331AD-C73F-4E09-B578-E823F06B3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89A52-3DC3-41AF-831B-B4FB9915C056}"/>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1744953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1747-129B-4459-9ECD-0142513434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94E684-A3ED-455A-BD94-E289161E66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238145-00A7-481B-8831-5797987F9570}"/>
              </a:ext>
            </a:extLst>
          </p:cNvPr>
          <p:cNvSpPr>
            <a:spLocks noGrp="1"/>
          </p:cNvSpPr>
          <p:nvPr>
            <p:ph type="dt" sz="half" idx="10"/>
          </p:nvPr>
        </p:nvSpPr>
        <p:spPr/>
        <p:txBody>
          <a:bodyPr/>
          <a:lstStyle/>
          <a:p>
            <a:fld id="{F87D6BAF-1BCD-461E-B70D-8BC6E181820A}" type="datetime1">
              <a:rPr lang="en-US" smtClean="0"/>
              <a:t>7/1/2022</a:t>
            </a:fld>
            <a:endParaRPr lang="en-US"/>
          </a:p>
        </p:txBody>
      </p:sp>
      <p:sp>
        <p:nvSpPr>
          <p:cNvPr id="5" name="Footer Placeholder 4">
            <a:extLst>
              <a:ext uri="{FF2B5EF4-FFF2-40B4-BE49-F238E27FC236}">
                <a16:creationId xmlns:a16="http://schemas.microsoft.com/office/drawing/2014/main" id="{188E8233-8EFC-48A4-9808-30A3767C3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0D309-3A82-4756-BCFD-B942FEF592BB}"/>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247295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9439-221F-4DE7-BA53-9ADC5DCC0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B607-3543-4F99-8218-B9765CCB2A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77A33-5F85-448B-8FCA-63AC3E1F7A26}"/>
              </a:ext>
            </a:extLst>
          </p:cNvPr>
          <p:cNvSpPr>
            <a:spLocks noGrp="1"/>
          </p:cNvSpPr>
          <p:nvPr>
            <p:ph type="dt" sz="half" idx="10"/>
          </p:nvPr>
        </p:nvSpPr>
        <p:spPr/>
        <p:txBody>
          <a:bodyPr/>
          <a:lstStyle/>
          <a:p>
            <a:fld id="{51BED9D3-2F3C-44FA-B16A-C233B6124A43}" type="datetime1">
              <a:rPr lang="en-US" smtClean="0"/>
              <a:t>7/1/2022</a:t>
            </a:fld>
            <a:endParaRPr lang="en-US"/>
          </a:p>
        </p:txBody>
      </p:sp>
      <p:sp>
        <p:nvSpPr>
          <p:cNvPr id="5" name="Footer Placeholder 4">
            <a:extLst>
              <a:ext uri="{FF2B5EF4-FFF2-40B4-BE49-F238E27FC236}">
                <a16:creationId xmlns:a16="http://schemas.microsoft.com/office/drawing/2014/main" id="{AA78D8C6-F2D0-45E4-A686-10DF17D0A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E0719-4320-4BB9-AD5F-A5B9B51D9645}"/>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637996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A86E1-ABEE-472E-93FE-FFDBE79EEC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642D90-5422-4E93-9936-01BE9022D5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89099E-24A1-4386-80EE-86A535FF1F09}"/>
              </a:ext>
            </a:extLst>
          </p:cNvPr>
          <p:cNvSpPr>
            <a:spLocks noGrp="1"/>
          </p:cNvSpPr>
          <p:nvPr>
            <p:ph type="dt" sz="half" idx="10"/>
          </p:nvPr>
        </p:nvSpPr>
        <p:spPr/>
        <p:txBody>
          <a:bodyPr/>
          <a:lstStyle/>
          <a:p>
            <a:fld id="{462F4375-40A0-4B1C-B2B6-5011E7271258}" type="datetime1">
              <a:rPr lang="en-US" smtClean="0"/>
              <a:t>7/1/2022</a:t>
            </a:fld>
            <a:endParaRPr lang="en-US"/>
          </a:p>
        </p:txBody>
      </p:sp>
      <p:sp>
        <p:nvSpPr>
          <p:cNvPr id="5" name="Footer Placeholder 4">
            <a:extLst>
              <a:ext uri="{FF2B5EF4-FFF2-40B4-BE49-F238E27FC236}">
                <a16:creationId xmlns:a16="http://schemas.microsoft.com/office/drawing/2014/main" id="{D3AA9975-20AA-4E6C-B2D8-560064CE2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D7363-545D-4629-A318-B31FE6A9D59C}"/>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2127561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EF24F-1378-4EEA-9003-1A79DD96B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8667A2-AC9A-4FB2-AD68-A2FC03FFB6F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2F0603-DBB6-4206-ACB4-77E0A7CC4D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09327F-182F-4C0E-8D2D-BD530CF2F61B}"/>
              </a:ext>
            </a:extLst>
          </p:cNvPr>
          <p:cNvSpPr>
            <a:spLocks noGrp="1"/>
          </p:cNvSpPr>
          <p:nvPr>
            <p:ph type="dt" sz="half" idx="10"/>
          </p:nvPr>
        </p:nvSpPr>
        <p:spPr/>
        <p:txBody>
          <a:bodyPr/>
          <a:lstStyle/>
          <a:p>
            <a:fld id="{0939AE64-CFC1-46D6-9459-95FF7F036391}" type="datetime1">
              <a:rPr lang="en-US" smtClean="0"/>
              <a:t>7/1/2022</a:t>
            </a:fld>
            <a:endParaRPr lang="en-US"/>
          </a:p>
        </p:txBody>
      </p:sp>
      <p:sp>
        <p:nvSpPr>
          <p:cNvPr id="6" name="Footer Placeholder 5">
            <a:extLst>
              <a:ext uri="{FF2B5EF4-FFF2-40B4-BE49-F238E27FC236}">
                <a16:creationId xmlns:a16="http://schemas.microsoft.com/office/drawing/2014/main" id="{7660E546-93F3-431F-9462-382B0CDC57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50020-DD61-48B8-B034-F35A7B024D56}"/>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377023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E229-B797-4596-BA5F-3A17E8AD56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E23D66-9644-4407-8277-A97827B73D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842DF2-0B0C-42C7-AED4-86A9CDA299B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C041D5-363F-4C15-8C8C-3647C6552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9A975B-5CF9-4820-8EFC-DE9024726E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B1677E-C2D9-4DBD-9053-F14D8CF0F564}"/>
              </a:ext>
            </a:extLst>
          </p:cNvPr>
          <p:cNvSpPr>
            <a:spLocks noGrp="1"/>
          </p:cNvSpPr>
          <p:nvPr>
            <p:ph type="dt" sz="half" idx="10"/>
          </p:nvPr>
        </p:nvSpPr>
        <p:spPr/>
        <p:txBody>
          <a:bodyPr/>
          <a:lstStyle/>
          <a:p>
            <a:fld id="{FB1150D1-98D5-4CBF-8A5A-9B09184A5BC6}" type="datetime1">
              <a:rPr lang="en-US" smtClean="0"/>
              <a:t>7/1/2022</a:t>
            </a:fld>
            <a:endParaRPr lang="en-US"/>
          </a:p>
        </p:txBody>
      </p:sp>
      <p:sp>
        <p:nvSpPr>
          <p:cNvPr id="8" name="Footer Placeholder 7">
            <a:extLst>
              <a:ext uri="{FF2B5EF4-FFF2-40B4-BE49-F238E27FC236}">
                <a16:creationId xmlns:a16="http://schemas.microsoft.com/office/drawing/2014/main" id="{087B2D4C-6145-4583-B88B-4E64805C0A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B6573E-39A4-47F5-AAFD-E7E0BECE38F5}"/>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1349668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1CC4-6F06-4B75-85EB-035C425650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C1C8A4-4A36-4E07-B935-30AE8E13886E}"/>
              </a:ext>
            </a:extLst>
          </p:cNvPr>
          <p:cNvSpPr>
            <a:spLocks noGrp="1"/>
          </p:cNvSpPr>
          <p:nvPr>
            <p:ph type="dt" sz="half" idx="10"/>
          </p:nvPr>
        </p:nvSpPr>
        <p:spPr/>
        <p:txBody>
          <a:bodyPr/>
          <a:lstStyle/>
          <a:p>
            <a:fld id="{E0314E7F-0800-4E85-9CD2-80FD0C453B5F}" type="datetime1">
              <a:rPr lang="en-US" smtClean="0"/>
              <a:t>7/1/2022</a:t>
            </a:fld>
            <a:endParaRPr lang="en-US"/>
          </a:p>
        </p:txBody>
      </p:sp>
      <p:sp>
        <p:nvSpPr>
          <p:cNvPr id="4" name="Footer Placeholder 3">
            <a:extLst>
              <a:ext uri="{FF2B5EF4-FFF2-40B4-BE49-F238E27FC236}">
                <a16:creationId xmlns:a16="http://schemas.microsoft.com/office/drawing/2014/main" id="{B1FDD652-9544-47B4-B3BE-3BA364EC0B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BA44B1-C602-447B-ADB3-8BC9E8567007}"/>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3382928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9873E2-A100-4391-9ED8-9E12DC971180}"/>
              </a:ext>
            </a:extLst>
          </p:cNvPr>
          <p:cNvSpPr>
            <a:spLocks noGrp="1"/>
          </p:cNvSpPr>
          <p:nvPr>
            <p:ph type="dt" sz="half" idx="10"/>
          </p:nvPr>
        </p:nvSpPr>
        <p:spPr/>
        <p:txBody>
          <a:bodyPr/>
          <a:lstStyle/>
          <a:p>
            <a:fld id="{18BA9A2A-E86A-4634-A603-6FBF9F28D8EA}" type="datetime1">
              <a:rPr lang="en-US" smtClean="0"/>
              <a:t>7/1/2022</a:t>
            </a:fld>
            <a:endParaRPr lang="en-US"/>
          </a:p>
        </p:txBody>
      </p:sp>
      <p:sp>
        <p:nvSpPr>
          <p:cNvPr id="3" name="Footer Placeholder 2">
            <a:extLst>
              <a:ext uri="{FF2B5EF4-FFF2-40B4-BE49-F238E27FC236}">
                <a16:creationId xmlns:a16="http://schemas.microsoft.com/office/drawing/2014/main" id="{12532E7F-3CD5-4A47-B160-FB02810458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1F589E-C4EA-415D-BEAD-0CBFED31CF40}"/>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1677730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8B10-D85E-4B88-8282-B893226D9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CB144E-4586-47FE-8FAF-5BC22C3C1C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D72AE0-342A-4BC2-8316-6EA1A24A5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E8B048-1DC2-48B6-8777-954E157BD58D}"/>
              </a:ext>
            </a:extLst>
          </p:cNvPr>
          <p:cNvSpPr>
            <a:spLocks noGrp="1"/>
          </p:cNvSpPr>
          <p:nvPr>
            <p:ph type="dt" sz="half" idx="10"/>
          </p:nvPr>
        </p:nvSpPr>
        <p:spPr/>
        <p:txBody>
          <a:bodyPr/>
          <a:lstStyle/>
          <a:p>
            <a:fld id="{0778EF6F-AEE6-4FCD-B88F-787530778B1E}" type="datetime1">
              <a:rPr lang="en-US" smtClean="0"/>
              <a:t>7/1/2022</a:t>
            </a:fld>
            <a:endParaRPr lang="en-US"/>
          </a:p>
        </p:txBody>
      </p:sp>
      <p:sp>
        <p:nvSpPr>
          <p:cNvPr id="6" name="Footer Placeholder 5">
            <a:extLst>
              <a:ext uri="{FF2B5EF4-FFF2-40B4-BE49-F238E27FC236}">
                <a16:creationId xmlns:a16="http://schemas.microsoft.com/office/drawing/2014/main" id="{A396C158-5D6F-4F22-86DA-D26A24D401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44B6F-9C96-4373-B7B3-3AF322C7B273}"/>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3739343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FBA2-A5F3-407D-8F42-DA53D1A2E8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6525B-AA65-4037-86ED-615047C3D8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44E66-78D7-438B-BF66-5EBAABF6D36F}"/>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5" name="Footer Placeholder 4">
            <a:extLst>
              <a:ext uri="{FF2B5EF4-FFF2-40B4-BE49-F238E27FC236}">
                <a16:creationId xmlns:a16="http://schemas.microsoft.com/office/drawing/2014/main" id="{7ABBD857-EF13-4391-898F-8A348B8F3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32078-5447-499F-BEF9-F7AEFEAC2A44}"/>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794409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01E8-6B38-47FD-90F2-376074AC7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6A731-297B-49F6-AB0E-95FAB066E4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E190DC-4726-44D7-A92D-288B404EB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FB66FB-A034-446B-B406-BEF519AD62A2}"/>
              </a:ext>
            </a:extLst>
          </p:cNvPr>
          <p:cNvSpPr>
            <a:spLocks noGrp="1"/>
          </p:cNvSpPr>
          <p:nvPr>
            <p:ph type="dt" sz="half" idx="10"/>
          </p:nvPr>
        </p:nvSpPr>
        <p:spPr/>
        <p:txBody>
          <a:bodyPr/>
          <a:lstStyle/>
          <a:p>
            <a:fld id="{063F535C-0B32-4469-B480-05CAF4207A20}" type="datetime1">
              <a:rPr lang="en-US" smtClean="0"/>
              <a:t>7/1/2022</a:t>
            </a:fld>
            <a:endParaRPr lang="en-US"/>
          </a:p>
        </p:txBody>
      </p:sp>
      <p:sp>
        <p:nvSpPr>
          <p:cNvPr id="6" name="Footer Placeholder 5">
            <a:extLst>
              <a:ext uri="{FF2B5EF4-FFF2-40B4-BE49-F238E27FC236}">
                <a16:creationId xmlns:a16="http://schemas.microsoft.com/office/drawing/2014/main" id="{386B252C-1A0E-4A86-9E51-19E884895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96526-13A8-4A5E-82EB-19DC44C2F58C}"/>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306116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AD89-99C3-404E-8BEF-FBB4934225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3E5AB6-F14E-45C3-9D91-AE4C2DF0A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CDB61-CDF0-43A3-9629-940D3CC09D03}"/>
              </a:ext>
            </a:extLst>
          </p:cNvPr>
          <p:cNvSpPr>
            <a:spLocks noGrp="1"/>
          </p:cNvSpPr>
          <p:nvPr>
            <p:ph type="dt" sz="half" idx="10"/>
          </p:nvPr>
        </p:nvSpPr>
        <p:spPr/>
        <p:txBody>
          <a:bodyPr/>
          <a:lstStyle/>
          <a:p>
            <a:fld id="{C0290984-20D1-4608-9FC7-636506BE69D4}" type="datetime1">
              <a:rPr lang="en-US" smtClean="0"/>
              <a:t>7/1/2022</a:t>
            </a:fld>
            <a:endParaRPr lang="en-US"/>
          </a:p>
        </p:txBody>
      </p:sp>
      <p:sp>
        <p:nvSpPr>
          <p:cNvPr id="5" name="Footer Placeholder 4">
            <a:extLst>
              <a:ext uri="{FF2B5EF4-FFF2-40B4-BE49-F238E27FC236}">
                <a16:creationId xmlns:a16="http://schemas.microsoft.com/office/drawing/2014/main" id="{B0DACC2F-CDD0-4E90-9FDE-F77E33504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2FEE8-9813-42C6-AF19-64FE8B27DE0A}"/>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38424285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889C1A-6E6E-4002-8CB7-BCF59791C8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23438A-4D84-445B-964F-AD48035D767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48A3DB-F543-478A-8B31-61AB2223A524}"/>
              </a:ext>
            </a:extLst>
          </p:cNvPr>
          <p:cNvSpPr>
            <a:spLocks noGrp="1"/>
          </p:cNvSpPr>
          <p:nvPr>
            <p:ph type="dt" sz="half" idx="10"/>
          </p:nvPr>
        </p:nvSpPr>
        <p:spPr/>
        <p:txBody>
          <a:bodyPr/>
          <a:lstStyle/>
          <a:p>
            <a:fld id="{6C976436-3D05-497A-A604-2E43942A9A39}" type="datetime1">
              <a:rPr lang="en-US" smtClean="0"/>
              <a:t>7/1/2022</a:t>
            </a:fld>
            <a:endParaRPr lang="en-US"/>
          </a:p>
        </p:txBody>
      </p:sp>
      <p:sp>
        <p:nvSpPr>
          <p:cNvPr id="5" name="Footer Placeholder 4">
            <a:extLst>
              <a:ext uri="{FF2B5EF4-FFF2-40B4-BE49-F238E27FC236}">
                <a16:creationId xmlns:a16="http://schemas.microsoft.com/office/drawing/2014/main" id="{CE913FA9-DAB6-4BE2-8E7C-5A6FD8B5B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7C641-94B9-4477-A5C3-9767CF9EEF5A}"/>
              </a:ext>
            </a:extLst>
          </p:cNvPr>
          <p:cNvSpPr>
            <a:spLocks noGrp="1"/>
          </p:cNvSpPr>
          <p:nvPr>
            <p:ph type="sldNum" sz="quarter" idx="12"/>
          </p:nvPr>
        </p:nvSpPr>
        <p:spPr/>
        <p:txBody>
          <a:bodyPr/>
          <a:lstStyle/>
          <a:p>
            <a:fld id="{4F19A2B4-ACA4-45EA-A404-83F329BDE311}" type="slidenum">
              <a:rPr lang="en-US" smtClean="0"/>
              <a:t>‹#›</a:t>
            </a:fld>
            <a:endParaRPr lang="en-US"/>
          </a:p>
        </p:txBody>
      </p:sp>
    </p:spTree>
    <p:extLst>
      <p:ext uri="{BB962C8B-B14F-4D97-AF65-F5344CB8AC3E}">
        <p14:creationId xmlns:p14="http://schemas.microsoft.com/office/powerpoint/2010/main" val="3135846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87752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239900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dirty="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dirty="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466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294479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079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97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dirty="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endParaRPr lang="en-US" dirty="0"/>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ITCP</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1984807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852F-113F-46C4-8715-0495E2DB70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B47495-D8E1-491C-9944-C2345A53EE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EE4A372-21B2-4EB9-81ED-492A7964FD61}"/>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5" name="Footer Placeholder 4">
            <a:extLst>
              <a:ext uri="{FF2B5EF4-FFF2-40B4-BE49-F238E27FC236}">
                <a16:creationId xmlns:a16="http://schemas.microsoft.com/office/drawing/2014/main" id="{D106DE3D-65BE-4DFF-B314-687BF1156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EA5B5-8411-4E3F-8D1B-DD5255A58EF9}"/>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39912457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26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0091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4161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dirty="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dirty="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6753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ITCP</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41744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522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25538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721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ITCP</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91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8D86-858B-4AB1-9CE5-9B809C277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0AEA76-76FE-4F76-A310-D036F10EB7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1D6047-CED7-453B-A50C-603617506E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389926-1780-4D5E-A473-F3258380788C}"/>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6" name="Footer Placeholder 5">
            <a:extLst>
              <a:ext uri="{FF2B5EF4-FFF2-40B4-BE49-F238E27FC236}">
                <a16:creationId xmlns:a16="http://schemas.microsoft.com/office/drawing/2014/main" id="{AEBAAE60-04B1-4E20-B0C2-23CA18EE89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EDB55-2FB8-46DD-9618-B28E13250833}"/>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327431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E94C-EDF6-4345-A0D9-BAF2108FEB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56948D-340D-4673-AB5E-403B0A0108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9012A2-B390-4657-9F2A-5DF86E13A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62BA97-02E0-4AEB-9F06-B0B54E649D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8A35B78-90A9-4869-867A-A437F64D33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3149D-F99E-4BD1-91D2-130135FAD4EF}"/>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8" name="Footer Placeholder 7">
            <a:extLst>
              <a:ext uri="{FF2B5EF4-FFF2-40B4-BE49-F238E27FC236}">
                <a16:creationId xmlns:a16="http://schemas.microsoft.com/office/drawing/2014/main" id="{D7891CCB-0431-41BB-B7E5-04F1C0DA85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945A61-E1D5-469F-ADF8-2E2F9358AC71}"/>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282369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2051-5FBC-4426-A732-317129D374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08EB0E-FAD8-45BB-B472-FCE204041CDE}"/>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4" name="Footer Placeholder 3">
            <a:extLst>
              <a:ext uri="{FF2B5EF4-FFF2-40B4-BE49-F238E27FC236}">
                <a16:creationId xmlns:a16="http://schemas.microsoft.com/office/drawing/2014/main" id="{8B03273A-2859-4ACB-942D-D61A1315FA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784D11-7278-47A2-B0C5-DF44F0213220}"/>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339611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924E10-C38D-4EB0-9FD0-3AF8102AAAE4}"/>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3" name="Footer Placeholder 2">
            <a:extLst>
              <a:ext uri="{FF2B5EF4-FFF2-40B4-BE49-F238E27FC236}">
                <a16:creationId xmlns:a16="http://schemas.microsoft.com/office/drawing/2014/main" id="{A1611D68-287A-482D-81D0-C3FA8EE254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78B657-BAA6-4E58-8611-37F463FEA237}"/>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860540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2F15-231A-49A5-80A4-6C77AB64F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69DEBD-B495-4BDF-A2A9-5482DEEC7D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76E7BC-5A66-473B-AC03-59F72C0DC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98A53-0779-4361-BF07-E81AF09420D7}"/>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6" name="Footer Placeholder 5">
            <a:extLst>
              <a:ext uri="{FF2B5EF4-FFF2-40B4-BE49-F238E27FC236}">
                <a16:creationId xmlns:a16="http://schemas.microsoft.com/office/drawing/2014/main" id="{7190EE95-29DE-484F-8FEF-CB7982741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AAA21-CF9E-4BF9-A13E-41A13B7BC91A}"/>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802371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5A6-D5E8-4AAD-8969-A81FC59168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2217AD-3CE4-4F04-A087-12C0EB9175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50DFD8-A813-4C75-ABC6-9B28CC9BF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8895E8-1CEE-4986-AFD0-2466E6AF4410}"/>
              </a:ext>
            </a:extLst>
          </p:cNvPr>
          <p:cNvSpPr>
            <a:spLocks noGrp="1"/>
          </p:cNvSpPr>
          <p:nvPr>
            <p:ph type="dt" sz="half" idx="10"/>
          </p:nvPr>
        </p:nvSpPr>
        <p:spPr/>
        <p:txBody>
          <a:bodyPr/>
          <a:lstStyle/>
          <a:p>
            <a:fld id="{079C6202-F8BD-4893-A953-A6DD1FDFA739}" type="datetimeFigureOut">
              <a:rPr lang="en-US" smtClean="0"/>
              <a:t>7/1/2022</a:t>
            </a:fld>
            <a:endParaRPr lang="en-US"/>
          </a:p>
        </p:txBody>
      </p:sp>
      <p:sp>
        <p:nvSpPr>
          <p:cNvPr id="6" name="Footer Placeholder 5">
            <a:extLst>
              <a:ext uri="{FF2B5EF4-FFF2-40B4-BE49-F238E27FC236}">
                <a16:creationId xmlns:a16="http://schemas.microsoft.com/office/drawing/2014/main" id="{D4BDB582-924D-4902-B65E-5FF15BC038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5EBF1-2950-4FCD-ADC0-FFEAC11EE1FE}"/>
              </a:ext>
            </a:extLst>
          </p:cNvPr>
          <p:cNvSpPr>
            <a:spLocks noGrp="1"/>
          </p:cNvSpPr>
          <p:nvPr>
            <p:ph type="sldNum" sz="quarter" idx="12"/>
          </p:nvPr>
        </p:nvSpPr>
        <p:spPr/>
        <p:txBody>
          <a:bodyPr/>
          <a:lstStyle/>
          <a:p>
            <a:fld id="{262683A8-ED7D-4EF2-B8A8-2F9D2FF3B549}" type="slidenum">
              <a:rPr lang="en-US" smtClean="0"/>
              <a:t>‹#›</a:t>
            </a:fld>
            <a:endParaRPr lang="en-US"/>
          </a:p>
        </p:txBody>
      </p:sp>
    </p:spTree>
    <p:extLst>
      <p:ext uri="{BB962C8B-B14F-4D97-AF65-F5344CB8AC3E}">
        <p14:creationId xmlns:p14="http://schemas.microsoft.com/office/powerpoint/2010/main" val="222893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845511-20AD-45CB-9961-D210F7855D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0F0B84-7771-45D9-964A-D9D5FBE5BB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4652D-3DD6-4F9D-A047-E1A166573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C6202-F8BD-4893-A953-A6DD1FDFA739}" type="datetimeFigureOut">
              <a:rPr lang="en-US" smtClean="0"/>
              <a:t>7/1/2022</a:t>
            </a:fld>
            <a:endParaRPr lang="en-US"/>
          </a:p>
        </p:txBody>
      </p:sp>
      <p:sp>
        <p:nvSpPr>
          <p:cNvPr id="5" name="Footer Placeholder 4">
            <a:extLst>
              <a:ext uri="{FF2B5EF4-FFF2-40B4-BE49-F238E27FC236}">
                <a16:creationId xmlns:a16="http://schemas.microsoft.com/office/drawing/2014/main" id="{D43EA402-05C1-4E08-AA35-B9600ABD4D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AD100-8DA1-4FCD-856C-568BE222B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683A8-ED7D-4EF2-B8A8-2F9D2FF3B549}" type="slidenum">
              <a:rPr lang="en-US" smtClean="0"/>
              <a:t>‹#›</a:t>
            </a:fld>
            <a:endParaRPr lang="en-US"/>
          </a:p>
        </p:txBody>
      </p:sp>
    </p:spTree>
    <p:extLst>
      <p:ext uri="{BB962C8B-B14F-4D97-AF65-F5344CB8AC3E}">
        <p14:creationId xmlns:p14="http://schemas.microsoft.com/office/powerpoint/2010/main" val="433297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15886B-B01C-477F-A87D-9075FBA8CA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884741-2648-43AE-8739-6C501F06CF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D5C08-AAE9-4003-9A43-D0A288F3C5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6149A9-9615-42D5-BA5A-4AAE14F84338}" type="datetime1">
              <a:rPr lang="en-US" smtClean="0"/>
              <a:t>7/1/2022</a:t>
            </a:fld>
            <a:endParaRPr lang="en-US"/>
          </a:p>
        </p:txBody>
      </p:sp>
      <p:sp>
        <p:nvSpPr>
          <p:cNvPr id="5" name="Footer Placeholder 4">
            <a:extLst>
              <a:ext uri="{FF2B5EF4-FFF2-40B4-BE49-F238E27FC236}">
                <a16:creationId xmlns:a16="http://schemas.microsoft.com/office/drawing/2014/main" id="{8482D586-1744-4E76-B9C2-F3E29C11C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98AF81-A6B2-4627-B53A-FC6368E73D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9A2B4-ACA4-45EA-A404-83F329BDE311}" type="slidenum">
              <a:rPr lang="en-US" smtClean="0"/>
              <a:t>‹#›</a:t>
            </a:fld>
            <a:endParaRPr lang="en-US"/>
          </a:p>
        </p:txBody>
      </p:sp>
    </p:spTree>
    <p:extLst>
      <p:ext uri="{BB962C8B-B14F-4D97-AF65-F5344CB8AC3E}">
        <p14:creationId xmlns:p14="http://schemas.microsoft.com/office/powerpoint/2010/main" val="3805455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ITCP</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9530588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9.jpe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0.jpe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1.jpe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GI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GI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5.GIF"/><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GI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GI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GI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GI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GI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2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2.jpe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27.xml"/><Relationship Id="rId5" Type="http://schemas.openxmlformats.org/officeDocument/2006/relationships/image" Target="../media/image2.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4.jp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5.jp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7.jp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8.jp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0.jp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1.jp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3.gif"/><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5" Type="http://schemas.openxmlformats.org/officeDocument/2006/relationships/image" Target="../media/image44.gif"/><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5.gif"/><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8.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0.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GIF"/><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511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Multiple Events -  </a:t>
            </a:r>
            <a:r>
              <a:rPr lang="en-US" b="1" dirty="0">
                <a:solidFill>
                  <a:srgbClr val="202124"/>
                </a:solidFill>
                <a:latin typeface="Times New Roman" panose="02020603050405020304" pitchFamily="18" charset="0"/>
                <a:cs typeface="Times New Roman" panose="02020603050405020304" pitchFamily="18" charset="0"/>
              </a:rPr>
              <a:t>D</a:t>
            </a:r>
            <a:r>
              <a:rPr lang="en-US" sz="4400" b="1" dirty="0">
                <a:solidFill>
                  <a:srgbClr val="202124"/>
                </a:solidFill>
                <a:latin typeface="Times New Roman" panose="02020603050405020304" pitchFamily="18" charset="0"/>
                <a:cs typeface="Times New Roman" panose="02020603050405020304" pitchFamily="18" charset="0"/>
              </a:rPr>
              <a:t>ependent Events</a:t>
            </a:r>
            <a:endParaRPr lang="en-US" dirty="0"/>
          </a:p>
        </p:txBody>
      </p:sp>
      <p:sp>
        <p:nvSpPr>
          <p:cNvPr id="3" name="Content Placeholder 2"/>
          <p:cNvSpPr>
            <a:spLocks noGrp="1"/>
          </p:cNvSpPr>
          <p:nvPr>
            <p:ph idx="1"/>
          </p:nvPr>
        </p:nvSpPr>
        <p:spPr/>
        <p:txBody>
          <a:bodyPr>
            <a:normAutofit/>
          </a:bodyPr>
          <a:lstStyle/>
          <a:p>
            <a:r>
              <a:rPr lang="en-US" b="0" i="0" dirty="0">
                <a:solidFill>
                  <a:srgbClr val="161616"/>
                </a:solidFill>
                <a:effectLst/>
                <a:latin typeface="Soleil"/>
              </a:rPr>
              <a:t>If the incidence of one event </a:t>
            </a:r>
            <a:r>
              <a:rPr lang="en-US" b="0" i="1" dirty="0">
                <a:solidFill>
                  <a:srgbClr val="161616"/>
                </a:solidFill>
                <a:effectLst/>
                <a:latin typeface="Soleil"/>
              </a:rPr>
              <a:t>does</a:t>
            </a:r>
            <a:r>
              <a:rPr lang="en-US" b="0" i="0" dirty="0">
                <a:solidFill>
                  <a:srgbClr val="161616"/>
                </a:solidFill>
                <a:effectLst/>
                <a:latin typeface="Soleil"/>
              </a:rPr>
              <a:t> affect the probability of the other event, then the events are </a:t>
            </a:r>
            <a:r>
              <a:rPr lang="en-US" b="1" i="0" dirty="0">
                <a:solidFill>
                  <a:srgbClr val="161616"/>
                </a:solidFill>
                <a:effectLst/>
                <a:latin typeface="Soleil"/>
              </a:rPr>
              <a:t>dependent</a:t>
            </a:r>
            <a:r>
              <a:rPr lang="en-US" b="0" i="0" dirty="0">
                <a:solidFill>
                  <a:srgbClr val="161616"/>
                </a:solidFill>
                <a:effectLst/>
                <a:latin typeface="Soleil"/>
              </a:rPr>
              <a:t>.</a:t>
            </a:r>
          </a:p>
          <a:p>
            <a:r>
              <a:rPr lang="en-US" b="1" dirty="0">
                <a:solidFill>
                  <a:srgbClr val="161616"/>
                </a:solidFill>
                <a:latin typeface="Soleil"/>
              </a:rPr>
              <a:t>Example: </a:t>
            </a:r>
          </a:p>
          <a:p>
            <a:pPr marL="0" indent="0">
              <a:buNone/>
            </a:pPr>
            <a:r>
              <a:rPr lang="en-US" b="0" i="0" dirty="0">
                <a:solidFill>
                  <a:srgbClr val="333333"/>
                </a:solidFill>
                <a:effectLst/>
                <a:latin typeface="Source Sans Pro" panose="020B0503030403020204" pitchFamily="34" charset="0"/>
              </a:rPr>
              <a:t>suppose we have a bag containing 2 </a:t>
            </a:r>
            <a:r>
              <a:rPr lang="en-US" b="0" i="0" dirty="0">
                <a:solidFill>
                  <a:srgbClr val="FF0000"/>
                </a:solidFill>
                <a:effectLst/>
                <a:latin typeface="Source Sans Pro" panose="020B0503030403020204" pitchFamily="34" charset="0"/>
              </a:rPr>
              <a:t>red</a:t>
            </a:r>
            <a:r>
              <a:rPr lang="en-US" b="0" i="0" dirty="0">
                <a:solidFill>
                  <a:srgbClr val="333333"/>
                </a:solidFill>
                <a:effectLst/>
                <a:latin typeface="Source Sans Pro" panose="020B0503030403020204" pitchFamily="34" charset="0"/>
              </a:rPr>
              <a:t> and 2 </a:t>
            </a:r>
            <a:r>
              <a:rPr lang="en-US" b="0" i="0" dirty="0">
                <a:solidFill>
                  <a:schemeClr val="accent1"/>
                </a:solidFill>
                <a:effectLst/>
                <a:latin typeface="Source Sans Pro" panose="020B0503030403020204" pitchFamily="34" charset="0"/>
              </a:rPr>
              <a:t>blue</a:t>
            </a:r>
            <a:r>
              <a:rPr lang="en-US" b="0" i="0" dirty="0">
                <a:solidFill>
                  <a:srgbClr val="333333"/>
                </a:solidFill>
                <a:effectLst/>
                <a:latin typeface="Source Sans Pro" panose="020B0503030403020204" pitchFamily="34" charset="0"/>
              </a:rPr>
              <a:t> balls.</a:t>
            </a:r>
          </a:p>
          <a:p>
            <a:pPr marL="0" indent="0">
              <a:buNone/>
            </a:pPr>
            <a:endParaRPr lang="en-US" b="0" i="0" dirty="0">
              <a:solidFill>
                <a:srgbClr val="333333"/>
              </a:solidFill>
              <a:effectLst/>
              <a:latin typeface="Source Sans Pro" panose="020B0503030403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165" y="3756046"/>
            <a:ext cx="3055487" cy="2294336"/>
          </a:xfrm>
          <a:prstGeom prst="rect">
            <a:avLst/>
          </a:prstGeom>
        </p:spPr>
      </p:pic>
      <mc:AlternateContent xmlns:mc="http://schemas.openxmlformats.org/markup-compatibility/2006" xmlns:am3d="http://schemas.microsoft.com/office/drawing/2017/model3d">
        <mc:Choice Requires="am3d">
          <p:graphicFrame>
            <p:nvGraphicFramePr>
              <p:cNvPr id="6" name="3D Model 5" descr="Himalayan Persian">
                <a:extLst>
                  <a:ext uri="{FF2B5EF4-FFF2-40B4-BE49-F238E27FC236}">
                    <a16:creationId xmlns:a16="http://schemas.microsoft.com/office/drawing/2014/main" id="{9F5DA550-6AFB-4BC4-8CA3-C616E5724912}"/>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Himalayan Persian">
                <a:extLst>
                  <a:ext uri="{FF2B5EF4-FFF2-40B4-BE49-F238E27FC236}">
                    <a16:creationId xmlns:a16="http://schemas.microsoft.com/office/drawing/2014/main" id="{9F5DA550-6AFB-4BC4-8CA3-C616E5724912}"/>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365125"/>
            <a:ext cx="11463130" cy="1325563"/>
          </a:xfrm>
        </p:spPr>
        <p:txBody>
          <a:bodyPr/>
          <a:lstStyle/>
          <a:p>
            <a:r>
              <a:rPr lang="en-US" b="1" dirty="0">
                <a:latin typeface="Times New Roman" panose="02020603050405020304" pitchFamily="18" charset="0"/>
                <a:cs typeface="Times New Roman" panose="02020603050405020304" pitchFamily="18" charset="0"/>
              </a:rPr>
              <a:t>Multiple Events -  </a:t>
            </a:r>
            <a:r>
              <a:rPr lang="en-US" b="1" dirty="0">
                <a:solidFill>
                  <a:srgbClr val="202124"/>
                </a:solidFill>
                <a:latin typeface="Times New Roman" panose="02020603050405020304" pitchFamily="18" charset="0"/>
                <a:cs typeface="Times New Roman" panose="02020603050405020304" pitchFamily="18" charset="0"/>
              </a:rPr>
              <a:t>D</a:t>
            </a:r>
            <a:r>
              <a:rPr lang="en-US" sz="4400" b="1" dirty="0">
                <a:solidFill>
                  <a:srgbClr val="202124"/>
                </a:solidFill>
                <a:latin typeface="Times New Roman" panose="02020603050405020304" pitchFamily="18" charset="0"/>
                <a:cs typeface="Times New Roman" panose="02020603050405020304" pitchFamily="18" charset="0"/>
              </a:rPr>
              <a:t>ependent Events (Example)</a:t>
            </a:r>
            <a:endParaRPr lang="en-US" dirty="0"/>
          </a:p>
        </p:txBody>
      </p:sp>
      <p:sp>
        <p:nvSpPr>
          <p:cNvPr id="3" name="Content Placeholder 2"/>
          <p:cNvSpPr>
            <a:spLocks noGrp="1"/>
          </p:cNvSpPr>
          <p:nvPr>
            <p:ph idx="1"/>
          </p:nvPr>
        </p:nvSpPr>
        <p:spPr/>
        <p:txBody>
          <a:bodyPr/>
          <a:lstStyle/>
          <a:p>
            <a:r>
              <a:rPr lang="en-US" b="0" i="0" dirty="0">
                <a:solidFill>
                  <a:srgbClr val="333333"/>
                </a:solidFill>
                <a:effectLst/>
                <a:latin typeface="Source Sans Pro" panose="020B0503030403020204" pitchFamily="34" charset="0"/>
              </a:rPr>
              <a:t>If we pick 2 balls out of the bag, the probability that the second is </a:t>
            </a:r>
            <a:r>
              <a:rPr lang="en-US" b="0" i="0" dirty="0">
                <a:solidFill>
                  <a:schemeClr val="accent1"/>
                </a:solidFill>
                <a:effectLst/>
                <a:latin typeface="Source Sans Pro" panose="020B0503030403020204" pitchFamily="34" charset="0"/>
              </a:rPr>
              <a:t>blue</a:t>
            </a:r>
            <a:r>
              <a:rPr lang="en-US" b="0" i="0" dirty="0">
                <a:solidFill>
                  <a:srgbClr val="333333"/>
                </a:solidFill>
                <a:effectLst/>
                <a:latin typeface="Source Sans Pro" panose="020B0503030403020204" pitchFamily="34" charset="0"/>
              </a:rPr>
              <a:t> depends upon what the color of the first ball picked was.</a:t>
            </a:r>
          </a:p>
          <a:p>
            <a:r>
              <a:rPr lang="en-US" b="0" i="0" dirty="0">
                <a:solidFill>
                  <a:srgbClr val="333333"/>
                </a:solidFill>
                <a:effectLst/>
                <a:latin typeface="Source Sans Pro" panose="020B0503030403020204" pitchFamily="34" charset="0"/>
              </a:rPr>
              <a:t> If the first ball was</a:t>
            </a:r>
            <a:r>
              <a:rPr lang="en-US" i="0" dirty="0">
                <a:solidFill>
                  <a:schemeClr val="accent1"/>
                </a:solidFill>
                <a:effectLst/>
                <a:latin typeface="Source Sans Pro" panose="020B0503030403020204" pitchFamily="34" charset="0"/>
              </a:rPr>
              <a:t> blue</a:t>
            </a:r>
            <a:r>
              <a:rPr lang="en-US" b="0" i="0" dirty="0">
                <a:solidFill>
                  <a:srgbClr val="333333"/>
                </a:solidFill>
                <a:effectLst/>
                <a:latin typeface="Source Sans Pro" panose="020B0503030403020204" pitchFamily="34" charset="0"/>
              </a:rPr>
              <a:t>, there will be 1</a:t>
            </a:r>
            <a:r>
              <a:rPr lang="en-US" b="0" i="0" dirty="0">
                <a:solidFill>
                  <a:schemeClr val="accent1"/>
                </a:solidFill>
                <a:effectLst/>
                <a:latin typeface="Source Sans Pro" panose="020B0503030403020204" pitchFamily="34" charset="0"/>
              </a:rPr>
              <a:t> blue </a:t>
            </a:r>
            <a:r>
              <a:rPr lang="en-US" b="0" i="0" dirty="0">
                <a:solidFill>
                  <a:srgbClr val="333333"/>
                </a:solidFill>
                <a:effectLst/>
                <a:latin typeface="Source Sans Pro" panose="020B0503030403020204" pitchFamily="34" charset="0"/>
              </a:rPr>
              <a:t>and 2 </a:t>
            </a:r>
            <a:r>
              <a:rPr lang="en-US" b="0" i="0" dirty="0">
                <a:solidFill>
                  <a:srgbClr val="FF0000"/>
                </a:solidFill>
                <a:effectLst/>
                <a:latin typeface="Source Sans Pro" panose="020B0503030403020204" pitchFamily="34" charset="0"/>
              </a:rPr>
              <a:t>red</a:t>
            </a:r>
            <a:r>
              <a:rPr lang="en-US" b="0" i="0" dirty="0">
                <a:solidFill>
                  <a:srgbClr val="333333"/>
                </a:solidFill>
                <a:effectLst/>
                <a:latin typeface="Source Sans Pro" panose="020B0503030403020204" pitchFamily="34" charset="0"/>
              </a:rPr>
              <a:t> balls in the bag when we pick the second ball. </a:t>
            </a:r>
          </a:p>
          <a:p>
            <a:r>
              <a:rPr lang="en-US" b="0" i="0" dirty="0">
                <a:solidFill>
                  <a:srgbClr val="333333"/>
                </a:solidFill>
                <a:effectLst/>
                <a:latin typeface="Source Sans Pro" panose="020B0503030403020204" pitchFamily="34" charset="0"/>
              </a:rPr>
              <a:t>So the probability of getting a blue is 1/3. </a:t>
            </a:r>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712" y="3429000"/>
            <a:ext cx="3174439" cy="2653748"/>
          </a:xfrm>
          <a:prstGeom prst="rect">
            <a:avLst/>
          </a:prstGeom>
        </p:spPr>
      </p:pic>
      <mc:AlternateContent xmlns:mc="http://schemas.openxmlformats.org/markup-compatibility/2006" xmlns:am3d="http://schemas.microsoft.com/office/drawing/2017/model3d">
        <mc:Choice Requires="am3d">
          <p:graphicFrame>
            <p:nvGraphicFramePr>
              <p:cNvPr id="6" name="3D Model 5" descr="Himalayan Persian">
                <a:extLst>
                  <a:ext uri="{FF2B5EF4-FFF2-40B4-BE49-F238E27FC236}">
                    <a16:creationId xmlns:a16="http://schemas.microsoft.com/office/drawing/2014/main" id="{3ADB346A-A17A-4E88-AE20-DCCABACEDEE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Himalayan Persian">
                <a:extLst>
                  <a:ext uri="{FF2B5EF4-FFF2-40B4-BE49-F238E27FC236}">
                    <a16:creationId xmlns:a16="http://schemas.microsoft.com/office/drawing/2014/main" id="{3ADB346A-A17A-4E88-AE20-DCCABACEDEE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Multiple Events -  </a:t>
            </a:r>
            <a:r>
              <a:rPr lang="en-US" b="1" dirty="0">
                <a:solidFill>
                  <a:srgbClr val="202124"/>
                </a:solidFill>
                <a:latin typeface="Times New Roman" panose="02020603050405020304" pitchFamily="18" charset="0"/>
                <a:cs typeface="Times New Roman" panose="02020603050405020304" pitchFamily="18" charset="0"/>
              </a:rPr>
              <a:t>D</a:t>
            </a:r>
            <a:r>
              <a:rPr lang="en-US" sz="4400" b="1" dirty="0">
                <a:solidFill>
                  <a:srgbClr val="202124"/>
                </a:solidFill>
                <a:latin typeface="Times New Roman" panose="02020603050405020304" pitchFamily="18" charset="0"/>
                <a:cs typeface="Times New Roman" panose="02020603050405020304" pitchFamily="18" charset="0"/>
              </a:rPr>
              <a:t>ependent Events (Example)</a:t>
            </a:r>
            <a:endParaRPr lang="en-US" dirty="0"/>
          </a:p>
        </p:txBody>
      </p:sp>
      <p:sp>
        <p:nvSpPr>
          <p:cNvPr id="3" name="Content Placeholder 2"/>
          <p:cNvSpPr>
            <a:spLocks noGrp="1"/>
          </p:cNvSpPr>
          <p:nvPr>
            <p:ph idx="1"/>
          </p:nvPr>
        </p:nvSpPr>
        <p:spPr/>
        <p:txBody>
          <a:bodyPr/>
          <a:lstStyle/>
          <a:p>
            <a:r>
              <a:rPr lang="en-US" b="0" i="0" dirty="0">
                <a:solidFill>
                  <a:srgbClr val="333333"/>
                </a:solidFill>
                <a:effectLst/>
                <a:latin typeface="Source Sans Pro" panose="020B0503030403020204" pitchFamily="34" charset="0"/>
              </a:rPr>
              <a:t>However, if the first ball was </a:t>
            </a:r>
            <a:r>
              <a:rPr lang="en-US" b="0" i="0" dirty="0">
                <a:solidFill>
                  <a:srgbClr val="FF0000"/>
                </a:solidFill>
                <a:effectLst/>
                <a:latin typeface="Source Sans Pro" panose="020B0503030403020204" pitchFamily="34" charset="0"/>
              </a:rPr>
              <a:t>red</a:t>
            </a:r>
            <a:r>
              <a:rPr lang="en-US" b="0" i="0" dirty="0">
                <a:solidFill>
                  <a:srgbClr val="333333"/>
                </a:solidFill>
                <a:effectLst/>
                <a:latin typeface="Source Sans Pro" panose="020B0503030403020204" pitchFamily="34" charset="0"/>
              </a:rPr>
              <a:t>, there will be 1 </a:t>
            </a:r>
            <a:r>
              <a:rPr lang="en-US" b="0" i="0" dirty="0">
                <a:solidFill>
                  <a:srgbClr val="FF0000"/>
                </a:solidFill>
                <a:effectLst/>
                <a:latin typeface="Source Sans Pro" panose="020B0503030403020204" pitchFamily="34" charset="0"/>
              </a:rPr>
              <a:t>red</a:t>
            </a:r>
            <a:r>
              <a:rPr lang="en-US" b="0" i="0" dirty="0">
                <a:solidFill>
                  <a:srgbClr val="333333"/>
                </a:solidFill>
                <a:effectLst/>
                <a:latin typeface="Source Sans Pro" panose="020B0503030403020204" pitchFamily="34" charset="0"/>
              </a:rPr>
              <a:t> and 2 </a:t>
            </a:r>
            <a:r>
              <a:rPr lang="en-US" b="0" i="0" dirty="0">
                <a:solidFill>
                  <a:schemeClr val="accent1"/>
                </a:solidFill>
                <a:effectLst/>
                <a:latin typeface="Source Sans Pro" panose="020B0503030403020204" pitchFamily="34" charset="0"/>
              </a:rPr>
              <a:t>blue</a:t>
            </a:r>
            <a:r>
              <a:rPr lang="en-US" b="0" i="0" dirty="0">
                <a:solidFill>
                  <a:srgbClr val="333333"/>
                </a:solidFill>
                <a:effectLst/>
                <a:latin typeface="Source Sans Pro" panose="020B0503030403020204" pitchFamily="34" charset="0"/>
              </a:rPr>
              <a:t> balls left so the probability the second ball is blue is 2/3. </a:t>
            </a:r>
          </a:p>
          <a:p>
            <a:r>
              <a:rPr lang="en-US" b="0" i="0" dirty="0">
                <a:solidFill>
                  <a:srgbClr val="333333"/>
                </a:solidFill>
                <a:effectLst/>
                <a:latin typeface="Source Sans Pro" panose="020B0503030403020204" pitchFamily="34" charset="0"/>
              </a:rPr>
              <a:t>When the probability of one event depends on another, the events are </a:t>
            </a:r>
            <a:r>
              <a:rPr lang="en-US" b="1" i="0" dirty="0">
                <a:effectLst/>
                <a:latin typeface="Source Sans Pro" panose="020B0503030403020204" pitchFamily="34" charset="0"/>
              </a:rPr>
              <a:t>dependent</a:t>
            </a:r>
            <a:r>
              <a:rPr lang="en-US" b="0" i="0" dirty="0">
                <a:effectLst/>
                <a:latin typeface="Source Sans Pro" panose="020B0503030403020204" pitchFamily="34" charset="0"/>
              </a:rPr>
              <a:t>.</a:t>
            </a:r>
            <a:endParaRPr lang="en-US" b="1" dirty="0"/>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052" y="3429000"/>
            <a:ext cx="3962401" cy="2644346"/>
          </a:xfrm>
          <a:prstGeom prst="rect">
            <a:avLst/>
          </a:prstGeom>
        </p:spPr>
      </p:pic>
      <mc:AlternateContent xmlns:mc="http://schemas.openxmlformats.org/markup-compatibility/2006" xmlns:am3d="http://schemas.microsoft.com/office/drawing/2017/model3d">
        <mc:Choice Requires="am3d">
          <p:graphicFrame>
            <p:nvGraphicFramePr>
              <p:cNvPr id="6" name="3D Model 5" descr="Himalayan Persian">
                <a:extLst>
                  <a:ext uri="{FF2B5EF4-FFF2-40B4-BE49-F238E27FC236}">
                    <a16:creationId xmlns:a16="http://schemas.microsoft.com/office/drawing/2014/main" id="{803D201F-CBB1-4F24-9CD4-4539CDCDB2D6}"/>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Himalayan Persian">
                <a:extLst>
                  <a:ext uri="{FF2B5EF4-FFF2-40B4-BE49-F238E27FC236}">
                    <a16:creationId xmlns:a16="http://schemas.microsoft.com/office/drawing/2014/main" id="{803D201F-CBB1-4F24-9CD4-4539CDCDB2D6}"/>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a:t>
            </a:r>
            <a:endParaRPr lang="en-US" dirty="0"/>
          </a:p>
        </p:txBody>
      </p:sp>
      <p:sp>
        <p:nvSpPr>
          <p:cNvPr id="3" name="Content Placeholder 2"/>
          <p:cNvSpPr>
            <a:spLocks noGrp="1"/>
          </p:cNvSpPr>
          <p:nvPr>
            <p:ph idx="1"/>
          </p:nvPr>
        </p:nvSpPr>
        <p:spPr/>
        <p:txBody>
          <a:bodyPr/>
          <a:lstStyle/>
          <a:p>
            <a:r>
              <a:rPr lang="en-US" b="0" i="0" dirty="0">
                <a:solidFill>
                  <a:srgbClr val="333333"/>
                </a:solidFill>
                <a:effectLst/>
                <a:latin typeface="Source Sans Pro" panose="020B0503030403020204" pitchFamily="34" charset="0"/>
              </a:rPr>
              <a:t>Another way of representing 2 or more events is on a probability tree.</a:t>
            </a:r>
          </a:p>
          <a:p>
            <a:pPr marL="0" indent="0">
              <a:buNone/>
            </a:pPr>
            <a:endParaRPr lang="en-US" dirty="0"/>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37B612BB-782A-4A80-8919-D8ED1B54D625}"/>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37B612BB-782A-4A80-8919-D8ED1B54D625}"/>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 – Example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8490" y="1815546"/>
            <a:ext cx="9150464" cy="4028661"/>
          </a:xfrm>
        </p:spPr>
      </p:pic>
      <p:pic>
        <p:nvPicPr>
          <p:cNvPr id="7" name="Picture 6"/>
          <p:cNvPicPr>
            <a:picLocks noChangeAspect="1"/>
          </p:cNvPicPr>
          <p:nvPr/>
        </p:nvPicPr>
        <p:blipFill>
          <a:blip r:embed="rId3"/>
          <a:stretch>
            <a:fillRect/>
          </a:stretch>
        </p:blipFill>
        <p:spPr>
          <a:xfrm flipH="1">
            <a:off x="8288454" y="240267"/>
            <a:ext cx="1200100" cy="1200100"/>
          </a:xfrm>
          <a:prstGeom prst="rect">
            <a:avLst/>
          </a:prstGeom>
        </p:spPr>
      </p:pic>
      <mc:AlternateContent xmlns:mc="http://schemas.openxmlformats.org/markup-compatibility/2006" xmlns:am3d="http://schemas.microsoft.com/office/drawing/2017/model3d">
        <mc:Choice Requires="am3d">
          <p:graphicFrame>
            <p:nvGraphicFramePr>
              <p:cNvPr id="6" name="3D Model 5" descr="Himalayan Persian">
                <a:extLst>
                  <a:ext uri="{FF2B5EF4-FFF2-40B4-BE49-F238E27FC236}">
                    <a16:creationId xmlns:a16="http://schemas.microsoft.com/office/drawing/2014/main" id="{FAAC2E54-1765-4421-BCC2-15070C9941F2}"/>
                  </a:ext>
                </a:extLst>
              </p:cNvPr>
              <p:cNvGraphicFramePr>
                <a:graphicFrameLocks noChangeAspect="1"/>
              </p:cNvGraphicFramePr>
              <p:nvPr/>
            </p:nvGraphicFramePr>
            <p:xfrm>
              <a:off x="10788317" y="5305507"/>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Himalayan Persian">
                <a:extLst>
                  <a:ext uri="{FF2B5EF4-FFF2-40B4-BE49-F238E27FC236}">
                    <a16:creationId xmlns:a16="http://schemas.microsoft.com/office/drawing/2014/main" id="{FAAC2E54-1765-4421-BCC2-15070C9941F2}"/>
                  </a:ext>
                </a:extLst>
              </p:cNvPr>
              <p:cNvPicPr>
                <a:picLocks noGrp="1" noRot="1" noChangeAspect="1" noMove="1" noResize="1" noEditPoints="1" noAdjustHandles="1" noChangeArrowheads="1" noChangeShapeType="1" noCrop="1"/>
              </p:cNvPicPr>
              <p:nvPr/>
            </p:nvPicPr>
            <p:blipFill>
              <a:blip r:embed="rId6"/>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 – Example </a:t>
            </a:r>
            <a:endParaRPr lang="en-US" dirty="0"/>
          </a:p>
        </p:txBody>
      </p:sp>
      <p:pic>
        <p:nvPicPr>
          <p:cNvPr id="7" name="Picture 6"/>
          <p:cNvPicPr>
            <a:picLocks noChangeAspect="1"/>
          </p:cNvPicPr>
          <p:nvPr/>
        </p:nvPicPr>
        <p:blipFill>
          <a:blip r:embed="rId2"/>
          <a:stretch>
            <a:fillRect/>
          </a:stretch>
        </p:blipFill>
        <p:spPr>
          <a:xfrm flipH="1">
            <a:off x="8288454" y="240267"/>
            <a:ext cx="1200100" cy="1200100"/>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1722" y="1690688"/>
            <a:ext cx="9329530" cy="4431815"/>
          </a:xfr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250791B0-4C9D-450A-A831-6A0BBC404F9E}"/>
                  </a:ext>
                </a:extLst>
              </p:cNvPr>
              <p:cNvGraphicFramePr>
                <a:graphicFrameLocks noChangeAspect="1"/>
              </p:cNvGraphicFramePr>
              <p:nvPr/>
            </p:nvGraphicFramePr>
            <p:xfrm>
              <a:off x="10788317" y="5305507"/>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250791B0-4C9D-450A-A831-6A0BBC404F9E}"/>
                  </a:ext>
                </a:extLst>
              </p:cNvPr>
              <p:cNvPicPr>
                <a:picLocks noGrp="1" noRot="1" noChangeAspect="1" noMove="1" noResize="1" noEditPoints="1" noAdjustHandles="1" noChangeArrowheads="1" noChangeShapeType="1" noCrop="1"/>
              </p:cNvPicPr>
              <p:nvPr/>
            </p:nvPicPr>
            <p:blipFill>
              <a:blip r:embed="rId6"/>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 – Example </a:t>
            </a:r>
            <a:endParaRPr lang="en-US" dirty="0"/>
          </a:p>
        </p:txBody>
      </p:sp>
      <p:pic>
        <p:nvPicPr>
          <p:cNvPr id="7" name="Picture 6"/>
          <p:cNvPicPr>
            <a:picLocks noChangeAspect="1"/>
          </p:cNvPicPr>
          <p:nvPr/>
        </p:nvPicPr>
        <p:blipFill>
          <a:blip r:embed="rId2"/>
          <a:stretch>
            <a:fillRect/>
          </a:stretch>
        </p:blipFill>
        <p:spPr>
          <a:xfrm flipH="1">
            <a:off x="8288454" y="240267"/>
            <a:ext cx="1200100" cy="1200100"/>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0416" y="1518734"/>
            <a:ext cx="9818801" cy="4802553"/>
          </a:xfr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6D06EA39-CDAE-49A8-82A2-22118A6F56C8}"/>
                  </a:ext>
                </a:extLst>
              </p:cNvPr>
              <p:cNvGraphicFramePr>
                <a:graphicFrameLocks noChangeAspect="1"/>
              </p:cNvGraphicFramePr>
              <p:nvPr/>
            </p:nvGraphicFramePr>
            <p:xfrm>
              <a:off x="10788317" y="5305507"/>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6D06EA39-CDAE-49A8-82A2-22118A6F56C8}"/>
                  </a:ext>
                </a:extLst>
              </p:cNvPr>
              <p:cNvPicPr>
                <a:picLocks noGrp="1" noRot="1" noChangeAspect="1" noMove="1" noResize="1" noEditPoints="1" noAdjustHandles="1" noChangeArrowheads="1" noChangeShapeType="1" noCrop="1"/>
              </p:cNvPicPr>
              <p:nvPr/>
            </p:nvPicPr>
            <p:blipFill>
              <a:blip r:embed="rId6"/>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a:t>
            </a:r>
            <a:endParaRPr lang="en-US" dirty="0"/>
          </a:p>
        </p:txBody>
      </p:sp>
      <p:sp>
        <p:nvSpPr>
          <p:cNvPr id="3" name="Content Placeholder 2"/>
          <p:cNvSpPr>
            <a:spLocks noGrp="1"/>
          </p:cNvSpPr>
          <p:nvPr>
            <p:ph idx="1"/>
          </p:nvPr>
        </p:nvSpPr>
        <p:spPr/>
        <p:txBody>
          <a:bodyPr/>
          <a:lstStyle/>
          <a:p>
            <a:r>
              <a:rPr lang="en-US" dirty="0"/>
              <a:t>That was a simple example using independent events (each toss of a coin is independent of the previous toss), but tree diagrams are really wonderful for figuring out dependent events (where an event depends on what happens in the previous event) like example </a:t>
            </a:r>
            <a:r>
              <a:rPr lang="en-US" altLang="en-US" dirty="0"/>
              <a:t>given in next slide</a:t>
            </a:r>
            <a:r>
              <a:rPr lang="en-US" dirty="0"/>
              <a:t>:</a:t>
            </a:r>
          </a:p>
          <a:p>
            <a:pPr marL="0" indent="0">
              <a:buNone/>
            </a:pPr>
            <a:endParaRPr lang="en-US" dirty="0"/>
          </a:p>
        </p:txBody>
      </p:sp>
      <p:pic>
        <p:nvPicPr>
          <p:cNvPr id="7" name="Picture 6"/>
          <p:cNvPicPr>
            <a:picLocks noChangeAspect="1"/>
          </p:cNvPicPr>
          <p:nvPr/>
        </p:nvPicPr>
        <p:blipFill>
          <a:blip r:embed="rId2"/>
          <a:stretch>
            <a:fillRect/>
          </a:stretch>
        </p:blipFill>
        <p:spPr>
          <a:xfrm>
            <a:off x="4038600" y="4040505"/>
            <a:ext cx="4419600" cy="2136775"/>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54BB90B7-85D9-4D97-8B1F-DD3ED40DC9AF}"/>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54BB90B7-85D9-4D97-8B1F-DD3ED40DC9AF}"/>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 - </a:t>
            </a:r>
            <a:r>
              <a:rPr lang="en-US" b="1" dirty="0">
                <a:effectLst/>
                <a:latin typeface="champ"/>
              </a:rPr>
              <a:t>Example: Soccer Game</a:t>
            </a:r>
            <a:br>
              <a:rPr lang="en-US" b="1" dirty="0">
                <a:effectLst/>
                <a:latin typeface="champ"/>
              </a:rPr>
            </a:br>
            <a:endParaRPr lang="en-US" dirty="0"/>
          </a:p>
        </p:txBody>
      </p:sp>
      <p:sp>
        <p:nvSpPr>
          <p:cNvPr id="3" name="Content Placeholder 2"/>
          <p:cNvSpPr>
            <a:spLocks noGrp="1"/>
          </p:cNvSpPr>
          <p:nvPr>
            <p:ph idx="1"/>
          </p:nvPr>
        </p:nvSpPr>
        <p:spPr/>
        <p:txBody>
          <a:bodyPr>
            <a:normAutofit lnSpcReduction="10000"/>
          </a:bodyPr>
          <a:lstStyle/>
          <a:p>
            <a:pPr algn="l"/>
            <a:r>
              <a:rPr lang="en-US" b="0" i="0" dirty="0">
                <a:solidFill>
                  <a:srgbClr val="333333"/>
                </a:solidFill>
                <a:effectLst/>
                <a:latin typeface="Verdana" panose="020B0604030504040204" pitchFamily="34" charset="0"/>
              </a:rPr>
              <a:t>You are off to soccer, and love being the Goalkeeper, but that depends who is the Coach today:</a:t>
            </a:r>
          </a:p>
          <a:p>
            <a:pPr marL="0" indent="0" algn="l">
              <a:buNone/>
            </a:pPr>
            <a:r>
              <a:rPr lang="en-US" b="0" i="0" dirty="0">
                <a:solidFill>
                  <a:srgbClr val="333333"/>
                </a:solidFill>
                <a:effectLst/>
                <a:latin typeface="Verdana" panose="020B0604030504040204" pitchFamily="34" charset="0"/>
              </a:rPr>
              <a:t>with Coach Sam the probability of being Goalkeeper is </a:t>
            </a:r>
            <a:r>
              <a:rPr lang="en-US" b="1" i="0" dirty="0">
                <a:solidFill>
                  <a:srgbClr val="333333"/>
                </a:solidFill>
                <a:effectLst/>
                <a:latin typeface="Verdana" panose="020B0604030504040204" pitchFamily="34" charset="0"/>
              </a:rPr>
              <a:t>0.5</a:t>
            </a:r>
            <a:endParaRPr lang="en-US" b="0" i="0" dirty="0">
              <a:solidFill>
                <a:srgbClr val="333333"/>
              </a:solidFill>
              <a:effectLst/>
              <a:latin typeface="Verdana" panose="020B0604030504040204" pitchFamily="34" charset="0"/>
            </a:endParaRPr>
          </a:p>
          <a:p>
            <a:pPr marL="0" indent="0" algn="l">
              <a:buNone/>
            </a:pPr>
            <a:r>
              <a:rPr lang="en-US" b="0" i="0" dirty="0">
                <a:solidFill>
                  <a:srgbClr val="333333"/>
                </a:solidFill>
                <a:effectLst/>
                <a:latin typeface="Verdana" panose="020B0604030504040204" pitchFamily="34" charset="0"/>
              </a:rPr>
              <a:t>with Coach Alex the probability of being Goalkeeper is </a:t>
            </a:r>
            <a:r>
              <a:rPr lang="en-US" b="1" i="0" dirty="0">
                <a:solidFill>
                  <a:srgbClr val="333333"/>
                </a:solidFill>
                <a:effectLst/>
                <a:latin typeface="Verdana" panose="020B0604030504040204" pitchFamily="34" charset="0"/>
              </a:rPr>
              <a:t>0.3</a:t>
            </a:r>
            <a:endParaRPr lang="en-US" b="0" i="0" dirty="0">
              <a:solidFill>
                <a:srgbClr val="333333"/>
              </a:solidFill>
              <a:effectLst/>
              <a:latin typeface="Verdana" panose="020B0604030504040204" pitchFamily="34" charset="0"/>
            </a:endParaRPr>
          </a:p>
          <a:p>
            <a:pPr marL="0" indent="0" algn="l">
              <a:buNone/>
            </a:pPr>
            <a:r>
              <a:rPr lang="en-US" b="0" i="0" dirty="0">
                <a:solidFill>
                  <a:srgbClr val="333333"/>
                </a:solidFill>
                <a:effectLst/>
                <a:latin typeface="Verdana" panose="020B0604030504040204" pitchFamily="34" charset="0"/>
              </a:rPr>
              <a:t>Sam is Coach more often ... about 6 out of every 10 games (a probability of </a:t>
            </a:r>
            <a:r>
              <a:rPr lang="en-US" b="1" i="0" dirty="0">
                <a:solidFill>
                  <a:srgbClr val="333333"/>
                </a:solidFill>
                <a:effectLst/>
                <a:latin typeface="Verdana" panose="020B0604030504040204" pitchFamily="34" charset="0"/>
              </a:rPr>
              <a:t>0.6</a:t>
            </a:r>
            <a:r>
              <a:rPr lang="en-US" b="0" i="0" dirty="0">
                <a:solidFill>
                  <a:srgbClr val="333333"/>
                </a:solidFill>
                <a:effectLst/>
                <a:latin typeface="Verdana" panose="020B0604030504040204" pitchFamily="34" charset="0"/>
              </a:rPr>
              <a:t>).</a:t>
            </a:r>
          </a:p>
          <a:p>
            <a:pPr algn="l"/>
            <a:r>
              <a:rPr lang="en-US" b="0" i="0" dirty="0">
                <a:effectLst/>
                <a:latin typeface="Verdana" panose="020B0604030504040204" pitchFamily="34" charset="0"/>
              </a:rPr>
              <a:t>So, what is the probability you will be a Goalkeeper today?</a:t>
            </a:r>
          </a:p>
          <a:p>
            <a:endParaRPr lang="en-US" dirty="0"/>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DBBD608F-DAEE-49E7-95DE-25D22C24384F}"/>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DBBD608F-DAEE-49E7-95DE-25D22C24384F}"/>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 - </a:t>
            </a:r>
            <a:r>
              <a:rPr lang="en-US" b="1" dirty="0">
                <a:effectLst/>
                <a:latin typeface="champ"/>
              </a:rPr>
              <a:t>Example: Soccer Game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122" y="1378226"/>
            <a:ext cx="8277933" cy="3045847"/>
          </a:xfrm>
        </p:spPr>
      </p:pic>
      <p:pic>
        <p:nvPicPr>
          <p:cNvPr id="11" name="Picture 10"/>
          <p:cNvPicPr>
            <a:picLocks noChangeAspect="1"/>
          </p:cNvPicPr>
          <p:nvPr/>
        </p:nvPicPr>
        <p:blipFill>
          <a:blip r:embed="rId3"/>
          <a:stretch>
            <a:fillRect/>
          </a:stretch>
        </p:blipFill>
        <p:spPr>
          <a:xfrm>
            <a:off x="8153400" y="4141787"/>
            <a:ext cx="3200400" cy="2214563"/>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B58F9935-998C-4183-962E-26444A2F0C9A}"/>
                  </a:ext>
                </a:extLst>
              </p:cNvPr>
              <p:cNvGraphicFramePr>
                <a:graphicFrameLocks noChangeAspect="1"/>
              </p:cNvGraphicFramePr>
              <p:nvPr>
                <p:extLst>
                  <p:ext uri="{D42A27DB-BD31-4B8C-83A1-F6EECF244321}">
                    <p14:modId xmlns:p14="http://schemas.microsoft.com/office/powerpoint/2010/main" val="2709730169"/>
                  </p:ext>
                </p:extLst>
              </p:nvPr>
            </p:nvGraphicFramePr>
            <p:xfrm>
              <a:off x="10957586" y="529691"/>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B58F9935-998C-4183-962E-26444A2F0C9A}"/>
                  </a:ext>
                </a:extLst>
              </p:cNvPr>
              <p:cNvPicPr>
                <a:picLocks noGrp="1" noRot="1" noChangeAspect="1" noMove="1" noResize="1" noEditPoints="1" noAdjustHandles="1" noChangeArrowheads="1" noChangeShapeType="1" noCrop="1"/>
              </p:cNvPicPr>
              <p:nvPr/>
            </p:nvPicPr>
            <p:blipFill>
              <a:blip r:embed="rId6"/>
              <a:stretch>
                <a:fillRect/>
              </a:stretch>
            </p:blipFill>
            <p:spPr>
              <a:xfrm>
                <a:off x="10957586" y="529691"/>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055167" y="1391479"/>
            <a:ext cx="9104242" cy="2690191"/>
          </a:xfrm>
        </p:spPr>
        <p:txBody>
          <a:bodyPr>
            <a:normAutofit fontScale="90000"/>
          </a:bodyPr>
          <a:lstStyle/>
          <a:p>
            <a:pPr algn="ct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Lecture 30</a:t>
            </a:r>
            <a:br>
              <a:rPr lang="en-US" sz="44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DISCRETE STRUCTURE</a:t>
            </a:r>
            <a:endParaRPr lang="en-US" sz="31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SARA SHAFIQUE</a:t>
            </a:r>
          </a:p>
          <a:p>
            <a:endParaRPr lang="en-US" dirty="0"/>
          </a:p>
        </p:txBody>
      </p:sp>
    </p:spTree>
    <p:extLst>
      <p:ext uri="{BB962C8B-B14F-4D97-AF65-F5344CB8AC3E}">
        <p14:creationId xmlns:p14="http://schemas.microsoft.com/office/powerpoint/2010/main" val="690132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 - </a:t>
            </a:r>
            <a:r>
              <a:rPr lang="en-US" b="1" dirty="0">
                <a:effectLst/>
                <a:latin typeface="champ"/>
              </a:rPr>
              <a:t>Example: Soccer Game</a:t>
            </a:r>
            <a:endParaRPr lang="en-US" dirty="0"/>
          </a:p>
        </p:txBody>
      </p:sp>
      <p:pic>
        <p:nvPicPr>
          <p:cNvPr id="11" name="Picture 10"/>
          <p:cNvPicPr>
            <a:picLocks noChangeAspect="1"/>
          </p:cNvPicPr>
          <p:nvPr/>
        </p:nvPicPr>
        <p:blipFill>
          <a:blip r:embed="rId2"/>
          <a:stretch>
            <a:fillRect/>
          </a:stretch>
        </p:blipFill>
        <p:spPr>
          <a:xfrm>
            <a:off x="8153400" y="4141787"/>
            <a:ext cx="3200400" cy="2214563"/>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0271" y="1690688"/>
            <a:ext cx="8619303" cy="2324722"/>
          </a:xfr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9AF70FC2-556D-472C-8640-B531A37C88EC}"/>
                  </a:ext>
                </a:extLst>
              </p:cNvPr>
              <p:cNvGraphicFramePr>
                <a:graphicFrameLocks noChangeAspect="1"/>
              </p:cNvGraphicFramePr>
              <p:nvPr>
                <p:extLst>
                  <p:ext uri="{D42A27DB-BD31-4B8C-83A1-F6EECF244321}">
                    <p14:modId xmlns:p14="http://schemas.microsoft.com/office/powerpoint/2010/main" val="3329821791"/>
                  </p:ext>
                </p:extLst>
              </p:nvPr>
            </p:nvGraphicFramePr>
            <p:xfrm>
              <a:off x="11026856" y="365125"/>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9AF70FC2-556D-472C-8640-B531A37C88EC}"/>
                  </a:ext>
                </a:extLst>
              </p:cNvPr>
              <p:cNvPicPr>
                <a:picLocks noGrp="1" noRot="1" noChangeAspect="1" noMove="1" noResize="1" noEditPoints="1" noAdjustHandles="1" noChangeArrowheads="1" noChangeShapeType="1" noCrop="1"/>
              </p:cNvPicPr>
              <p:nvPr/>
            </p:nvPicPr>
            <p:blipFill>
              <a:blip r:embed="rId6"/>
              <a:stretch>
                <a:fillRect/>
              </a:stretch>
            </p:blipFill>
            <p:spPr>
              <a:xfrm>
                <a:off x="11026856" y="365125"/>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 - </a:t>
            </a:r>
            <a:r>
              <a:rPr lang="en-US" b="1" dirty="0">
                <a:effectLst/>
                <a:latin typeface="champ"/>
              </a:rPr>
              <a:t>Example: Soccer Game</a:t>
            </a:r>
            <a:endParaRPr lang="en-US" dirty="0"/>
          </a:p>
        </p:txBody>
      </p:sp>
      <p:pic>
        <p:nvPicPr>
          <p:cNvPr id="11" name="Picture 10"/>
          <p:cNvPicPr>
            <a:picLocks noChangeAspect="1"/>
          </p:cNvPicPr>
          <p:nvPr/>
        </p:nvPicPr>
        <p:blipFill>
          <a:blip r:embed="rId2"/>
          <a:stretch>
            <a:fillRect/>
          </a:stretch>
        </p:blipFill>
        <p:spPr>
          <a:xfrm>
            <a:off x="8153400" y="4141787"/>
            <a:ext cx="3200400" cy="2214563"/>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78375"/>
            <a:ext cx="8025115" cy="2545143"/>
          </a:xfr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646B44B1-7D45-4355-8816-9CD48F0A9D64}"/>
                  </a:ext>
                </a:extLst>
              </p:cNvPr>
              <p:cNvGraphicFramePr>
                <a:graphicFrameLocks noChangeAspect="1"/>
              </p:cNvGraphicFramePr>
              <p:nvPr>
                <p:extLst>
                  <p:ext uri="{D42A27DB-BD31-4B8C-83A1-F6EECF244321}">
                    <p14:modId xmlns:p14="http://schemas.microsoft.com/office/powerpoint/2010/main" val="3415424556"/>
                  </p:ext>
                </p:extLst>
              </p:nvPr>
            </p:nvGraphicFramePr>
            <p:xfrm>
              <a:off x="11040108" y="229924"/>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646B44B1-7D45-4355-8816-9CD48F0A9D64}"/>
                  </a:ext>
                </a:extLst>
              </p:cNvPr>
              <p:cNvPicPr>
                <a:picLocks noGrp="1" noRot="1" noChangeAspect="1" noMove="1" noResize="1" noEditPoints="1" noAdjustHandles="1" noChangeArrowheads="1" noChangeShapeType="1" noCrop="1"/>
              </p:cNvPicPr>
              <p:nvPr/>
            </p:nvPicPr>
            <p:blipFill>
              <a:blip r:embed="rId6"/>
              <a:stretch>
                <a:fillRect/>
              </a:stretch>
            </p:blipFill>
            <p:spPr>
              <a:xfrm>
                <a:off x="11040108" y="229924"/>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 - </a:t>
            </a:r>
            <a:r>
              <a:rPr lang="en-US" b="1" dirty="0">
                <a:effectLst/>
                <a:latin typeface="champ"/>
              </a:rPr>
              <a:t>Example: Soccer Game </a:t>
            </a:r>
            <a:endParaRPr lang="en-US" dirty="0"/>
          </a:p>
        </p:txBody>
      </p:sp>
      <p:pic>
        <p:nvPicPr>
          <p:cNvPr id="11" name="Picture 10"/>
          <p:cNvPicPr>
            <a:picLocks noChangeAspect="1"/>
          </p:cNvPicPr>
          <p:nvPr/>
        </p:nvPicPr>
        <p:blipFill>
          <a:blip r:embed="rId2"/>
          <a:stretch>
            <a:fillRect/>
          </a:stretch>
        </p:blipFill>
        <p:spPr>
          <a:xfrm>
            <a:off x="9088334" y="4395857"/>
            <a:ext cx="2265466" cy="1567622"/>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9738" y="1647618"/>
            <a:ext cx="7821116" cy="3153215"/>
          </a:xfr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5310611E-1BDF-4AFA-9B8D-B9620EF988E4}"/>
                  </a:ext>
                </a:extLst>
              </p:cNvPr>
              <p:cNvGraphicFramePr>
                <a:graphicFrameLocks noChangeAspect="1"/>
              </p:cNvGraphicFramePr>
              <p:nvPr>
                <p:extLst>
                  <p:ext uri="{D42A27DB-BD31-4B8C-83A1-F6EECF244321}">
                    <p14:modId xmlns:p14="http://schemas.microsoft.com/office/powerpoint/2010/main" val="409032721"/>
                  </p:ext>
                </p:extLst>
              </p:nvPr>
            </p:nvGraphicFramePr>
            <p:xfrm>
              <a:off x="11040108" y="137159"/>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5310611E-1BDF-4AFA-9B8D-B9620EF988E4}"/>
                  </a:ext>
                </a:extLst>
              </p:cNvPr>
              <p:cNvPicPr>
                <a:picLocks noGrp="1" noRot="1" noChangeAspect="1" noMove="1" noResize="1" noEditPoints="1" noAdjustHandles="1" noChangeArrowheads="1" noChangeShapeType="1" noCrop="1"/>
              </p:cNvPicPr>
              <p:nvPr/>
            </p:nvPicPr>
            <p:blipFill>
              <a:blip r:embed="rId6"/>
              <a:stretch>
                <a:fillRect/>
              </a:stretch>
            </p:blipFill>
            <p:spPr>
              <a:xfrm>
                <a:off x="11040108" y="137159"/>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89025"/>
            <a:ext cx="10515600" cy="1325563"/>
          </a:xfrm>
        </p:spPr>
        <p:txBody>
          <a:bodyPr>
            <a:normAutofit fontScale="90000"/>
          </a:bodyPr>
          <a:lstStyle/>
          <a:p>
            <a:r>
              <a:rPr lang="en-US" b="1" dirty="0">
                <a:latin typeface="Times New Roman" panose="02020603050405020304" pitchFamily="18" charset="0"/>
                <a:cs typeface="Times New Roman" panose="02020603050405020304" pitchFamily="18" charset="0"/>
              </a:rPr>
              <a:t>Probability Tree - </a:t>
            </a:r>
            <a:r>
              <a:rPr lang="en-US" b="1" dirty="0">
                <a:effectLst/>
                <a:latin typeface="champ"/>
              </a:rPr>
              <a:t>Example: Soccer Game</a:t>
            </a:r>
            <a:br>
              <a:rPr lang="en-US" b="1" dirty="0">
                <a:effectLst/>
                <a:latin typeface="champ"/>
              </a:rPr>
            </a:br>
            <a:br>
              <a:rPr lang="en-US" b="1" dirty="0">
                <a:effectLst/>
                <a:latin typeface="champ"/>
              </a:rPr>
            </a:br>
            <a:endParaRPr lang="en-US" dirty="0"/>
          </a:p>
        </p:txBody>
      </p:sp>
      <p:pic>
        <p:nvPicPr>
          <p:cNvPr id="11" name="Picture 10"/>
          <p:cNvPicPr>
            <a:picLocks noChangeAspect="1"/>
          </p:cNvPicPr>
          <p:nvPr/>
        </p:nvPicPr>
        <p:blipFill>
          <a:blip r:embed="rId2"/>
          <a:stretch>
            <a:fillRect/>
          </a:stretch>
        </p:blipFill>
        <p:spPr>
          <a:xfrm>
            <a:off x="9088334" y="4395857"/>
            <a:ext cx="2265466" cy="156762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9610" y="1904876"/>
            <a:ext cx="7230484" cy="2653872"/>
          </a:xfr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7F05FA18-5290-4329-9E4C-F817F7A25B55}"/>
                  </a:ext>
                </a:extLst>
              </p:cNvPr>
              <p:cNvGraphicFramePr>
                <a:graphicFrameLocks noChangeAspect="1"/>
              </p:cNvGraphicFramePr>
              <p:nvPr>
                <p:extLst>
                  <p:ext uri="{D42A27DB-BD31-4B8C-83A1-F6EECF244321}">
                    <p14:modId xmlns:p14="http://schemas.microsoft.com/office/powerpoint/2010/main" val="2374233879"/>
                  </p:ext>
                </p:extLst>
              </p:nvPr>
            </p:nvGraphicFramePr>
            <p:xfrm>
              <a:off x="10861508" y="203420"/>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7F05FA18-5290-4329-9E4C-F817F7A25B55}"/>
                  </a:ext>
                </a:extLst>
              </p:cNvPr>
              <p:cNvPicPr>
                <a:picLocks noGrp="1" noRot="1" noChangeAspect="1" noMove="1" noResize="1" noEditPoints="1" noAdjustHandles="1" noChangeArrowheads="1" noChangeShapeType="1" noCrop="1"/>
              </p:cNvPicPr>
              <p:nvPr/>
            </p:nvPicPr>
            <p:blipFill>
              <a:blip r:embed="rId6"/>
              <a:stretch>
                <a:fillRect/>
              </a:stretch>
            </p:blipFill>
            <p:spPr>
              <a:xfrm>
                <a:off x="10861508" y="203420"/>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2130"/>
            <a:ext cx="10515600" cy="1325563"/>
          </a:xfrm>
        </p:spPr>
        <p:txBody>
          <a:bodyPr/>
          <a:lstStyle/>
          <a:p>
            <a:r>
              <a:rPr lang="en-US" b="1" dirty="0">
                <a:latin typeface="Times New Roman" panose="02020603050405020304" pitchFamily="18" charset="0"/>
                <a:cs typeface="Times New Roman" panose="02020603050405020304" pitchFamily="18" charset="0"/>
              </a:rPr>
              <a:t>Probability Tree - </a:t>
            </a:r>
            <a:r>
              <a:rPr lang="en-US" b="1" dirty="0">
                <a:effectLst/>
                <a:latin typeface="champ"/>
              </a:rPr>
              <a:t>Example: Soccer Game</a:t>
            </a:r>
            <a:br>
              <a:rPr lang="en-US" b="1" dirty="0">
                <a:effectLst/>
                <a:latin typeface="champ"/>
              </a:rPr>
            </a:br>
            <a:endParaRPr lang="en-US" dirty="0"/>
          </a:p>
        </p:txBody>
      </p:sp>
      <p:pic>
        <p:nvPicPr>
          <p:cNvPr id="11" name="Picture 10"/>
          <p:cNvPicPr>
            <a:picLocks noChangeAspect="1"/>
          </p:cNvPicPr>
          <p:nvPr/>
        </p:nvPicPr>
        <p:blipFill>
          <a:blip r:embed="rId2"/>
          <a:stretch>
            <a:fillRect/>
          </a:stretch>
        </p:blipFill>
        <p:spPr>
          <a:xfrm>
            <a:off x="9088334" y="4395857"/>
            <a:ext cx="2265466" cy="1567622"/>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4656" y="1690688"/>
            <a:ext cx="7649643" cy="3877216"/>
          </a:xfr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C53862D1-4575-465E-9479-AD33DC409420}"/>
                  </a:ext>
                </a:extLst>
              </p:cNvPr>
              <p:cNvGraphicFramePr>
                <a:graphicFrameLocks noChangeAspect="1"/>
              </p:cNvGraphicFramePr>
              <p:nvPr>
                <p:extLst>
                  <p:ext uri="{D42A27DB-BD31-4B8C-83A1-F6EECF244321}">
                    <p14:modId xmlns:p14="http://schemas.microsoft.com/office/powerpoint/2010/main" val="4216469323"/>
                  </p:ext>
                </p:extLst>
              </p:nvPr>
            </p:nvGraphicFramePr>
            <p:xfrm>
              <a:off x="10861508" y="198482"/>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C53862D1-4575-465E-9479-AD33DC409420}"/>
                  </a:ext>
                </a:extLst>
              </p:cNvPr>
              <p:cNvPicPr>
                <a:picLocks noGrp="1" noRot="1" noChangeAspect="1" noMove="1" noResize="1" noEditPoints="1" noAdjustHandles="1" noChangeArrowheads="1" noChangeShapeType="1" noCrop="1"/>
              </p:cNvPicPr>
              <p:nvPr/>
            </p:nvPicPr>
            <p:blipFill>
              <a:blip r:embed="rId6"/>
              <a:stretch>
                <a:fillRect/>
              </a:stretch>
            </p:blipFill>
            <p:spPr>
              <a:xfrm>
                <a:off x="10861508" y="198482"/>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371"/>
            <a:ext cx="10515600" cy="1325563"/>
          </a:xfrm>
        </p:spPr>
        <p:txBody>
          <a:bodyPr/>
          <a:lstStyle/>
          <a:p>
            <a:r>
              <a:rPr lang="en-US" b="1" dirty="0">
                <a:latin typeface="Times New Roman" panose="02020603050405020304" pitchFamily="18" charset="0"/>
                <a:cs typeface="Times New Roman" panose="02020603050405020304" pitchFamily="18" charset="0"/>
              </a:rPr>
              <a:t>Probability Tree - </a:t>
            </a:r>
            <a:r>
              <a:rPr lang="en-US" b="1" dirty="0">
                <a:effectLst/>
                <a:latin typeface="champ"/>
              </a:rPr>
              <a:t>Example: Soccer Game</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6922" y="1057278"/>
            <a:ext cx="9766852" cy="5299072"/>
          </a:xfrm>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F9745414-2BAB-49D4-8D34-CBBDE3F33715}"/>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F9745414-2BAB-49D4-8D34-CBBDE3F33715}"/>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Probability Tree – Conclusion </a:t>
            </a:r>
            <a:endParaRPr lang="en-US" dirty="0"/>
          </a:p>
        </p:txBody>
      </p:sp>
      <p:sp>
        <p:nvSpPr>
          <p:cNvPr id="3" name="Content Placeholder 2"/>
          <p:cNvSpPr>
            <a:spLocks noGrp="1"/>
          </p:cNvSpPr>
          <p:nvPr>
            <p:ph idx="1"/>
          </p:nvPr>
        </p:nvSpPr>
        <p:spPr/>
        <p:txBody>
          <a:bodyPr/>
          <a:lstStyle/>
          <a:p>
            <a:r>
              <a:rPr lang="en-US" dirty="0"/>
              <a:t>when in doubt draw a tree diagram, multiply along the branches and add the columns. </a:t>
            </a:r>
          </a:p>
          <a:p>
            <a:r>
              <a:rPr lang="en-US" dirty="0"/>
              <a:t>Make sure all probabilities add to 1 then we are good to go.</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A2D6F936-0793-4D13-ADD5-4F62258D976D}"/>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A2D6F936-0793-4D13-ADD5-4F62258D976D}"/>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text, application, email&#10;&#10;Description automatically generated">
            <a:extLst>
              <a:ext uri="{FF2B5EF4-FFF2-40B4-BE49-F238E27FC236}">
                <a16:creationId xmlns:a16="http://schemas.microsoft.com/office/drawing/2014/main" id="{FE7D8091-A7CC-491B-8152-C0907168E0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644"/>
          <a:stretch/>
        </p:blipFill>
        <p:spPr>
          <a:xfrm>
            <a:off x="25605" y="0"/>
            <a:ext cx="12166395" cy="6858000"/>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D6FA583F-688F-4E4F-A688-6F3AA5A2AA6F}"/>
                  </a:ext>
                </a:extLst>
              </p:cNvPr>
              <p:cNvGraphicFramePr>
                <a:graphicFrameLocks noChangeAspect="1"/>
              </p:cNvGraphicFramePr>
              <p:nvPr>
                <p:extLst>
                  <p:ext uri="{D42A27DB-BD31-4B8C-83A1-F6EECF244321}">
                    <p14:modId xmlns:p14="http://schemas.microsoft.com/office/powerpoint/2010/main" val="2829814245"/>
                  </p:ext>
                </p:extLst>
              </p:nvPr>
            </p:nvGraphicFramePr>
            <p:xfrm>
              <a:off x="11106369" y="560563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D6FA583F-688F-4E4F-A688-6F3AA5A2AA6F}"/>
                  </a:ext>
                </a:extLst>
              </p:cNvPr>
              <p:cNvPicPr>
                <a:picLocks noGrp="1" noRot="1" noChangeAspect="1" noMove="1" noResize="1" noEditPoints="1" noAdjustHandles="1" noChangeArrowheads="1" noChangeShapeType="1" noCrop="1"/>
              </p:cNvPicPr>
              <p:nvPr/>
            </p:nvPicPr>
            <p:blipFill>
              <a:blip r:embed="rId5"/>
              <a:stretch>
                <a:fillRect/>
              </a:stretch>
            </p:blipFill>
            <p:spPr>
              <a:xfrm>
                <a:off x="11106369" y="5605637"/>
                <a:ext cx="984583" cy="996429"/>
              </a:xfrm>
              <a:prstGeom prst="rect">
                <a:avLst/>
              </a:prstGeom>
            </p:spPr>
          </p:pic>
        </mc:Fallback>
      </mc:AlternateContent>
    </p:spTree>
    <p:extLst>
      <p:ext uri="{BB962C8B-B14F-4D97-AF65-F5344CB8AC3E}">
        <p14:creationId xmlns:p14="http://schemas.microsoft.com/office/powerpoint/2010/main" val="98820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text, application, email&#10;&#10;Description automatically generated">
            <a:extLst>
              <a:ext uri="{FF2B5EF4-FFF2-40B4-BE49-F238E27FC236}">
                <a16:creationId xmlns:a16="http://schemas.microsoft.com/office/drawing/2014/main" id="{95906BFF-C898-45A1-9B54-D1E78B6797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510"/>
          <a:stretch/>
        </p:blipFill>
        <p:spPr>
          <a:xfrm>
            <a:off x="0" y="0"/>
            <a:ext cx="12192000" cy="6858000"/>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A347FA5B-969D-4F5F-B3BB-7826E93E6179}"/>
                  </a:ext>
                </a:extLst>
              </p:cNvPr>
              <p:cNvGraphicFramePr>
                <a:graphicFrameLocks noChangeAspect="1"/>
              </p:cNvGraphicFramePr>
              <p:nvPr>
                <p:extLst>
                  <p:ext uri="{D42A27DB-BD31-4B8C-83A1-F6EECF244321}">
                    <p14:modId xmlns:p14="http://schemas.microsoft.com/office/powerpoint/2010/main" val="1447892033"/>
                  </p:ext>
                </p:extLst>
              </p:nvPr>
            </p:nvGraphicFramePr>
            <p:xfrm>
              <a:off x="10951791" y="5947523"/>
              <a:ext cx="1346747" cy="910477"/>
            </p:xfrm>
            <a:graphic>
              <a:graphicData uri="http://schemas.microsoft.com/office/drawing/2017/model3d">
                <am3d:model3d r:embed="rId3">
                  <am3d:spPr>
                    <a:xfrm>
                      <a:off x="0" y="0"/>
                      <a:ext cx="1346747" cy="910477"/>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1725076" ay="2364704" az="1152299"/>
                    <am3d:postTrans dx="0" dy="0" dz="0"/>
                  </am3d:trans>
                  <am3d:raster rName="Office3DRenderer" rVer="16.0.8326">
                    <am3d:blip r:embed="rId4"/>
                  </am3d:raster>
                  <am3d:objViewport viewportSz="15553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A347FA5B-969D-4F5F-B3BB-7826E93E6179}"/>
                  </a:ext>
                </a:extLst>
              </p:cNvPr>
              <p:cNvPicPr>
                <a:picLocks noGrp="1" noRot="1" noChangeAspect="1" noMove="1" noResize="1" noEditPoints="1" noAdjustHandles="1" noChangeArrowheads="1" noChangeShapeType="1" noCrop="1"/>
              </p:cNvPicPr>
              <p:nvPr/>
            </p:nvPicPr>
            <p:blipFill>
              <a:blip r:embed="rId5"/>
              <a:stretch>
                <a:fillRect/>
              </a:stretch>
            </p:blipFill>
            <p:spPr>
              <a:xfrm>
                <a:off x="10951791" y="5947523"/>
                <a:ext cx="1346747" cy="910477"/>
              </a:xfrm>
              <a:prstGeom prst="rect">
                <a:avLst/>
              </a:prstGeom>
            </p:spPr>
          </p:pic>
        </mc:Fallback>
      </mc:AlternateContent>
    </p:spTree>
    <p:extLst>
      <p:ext uri="{BB962C8B-B14F-4D97-AF65-F5344CB8AC3E}">
        <p14:creationId xmlns:p14="http://schemas.microsoft.com/office/powerpoint/2010/main" val="115608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BB7EA375-E47D-4561-A75B-F8A2761C30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4193"/>
          <a:stretch/>
        </p:blipFill>
        <p:spPr>
          <a:xfrm>
            <a:off x="27096" y="0"/>
            <a:ext cx="12164904" cy="6858000"/>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693F7D38-D048-442A-A937-F9A38C7DBCD0}"/>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693F7D38-D048-442A-A937-F9A38C7DBCD0}"/>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22872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9D3109-E517-44A3-B410-0E81A2BD1220}"/>
              </a:ext>
            </a:extLst>
          </p:cNvPr>
          <p:cNvPicPr>
            <a:picLocks noChangeAspect="1"/>
          </p:cNvPicPr>
          <p:nvPr/>
        </p:nvPicPr>
        <p:blipFill rotWithShape="1">
          <a:blip r:embed="rId2">
            <a:extLst>
              <a:ext uri="{28A0092B-C50C-407E-A947-70E740481C1C}">
                <a14:useLocalDpi xmlns:a14="http://schemas.microsoft.com/office/drawing/2010/main" val="0"/>
              </a:ext>
            </a:extLst>
          </a:blip>
          <a:srcRect b="25990"/>
          <a:stretch/>
        </p:blipFill>
        <p:spPr>
          <a:xfrm>
            <a:off x="0" y="0"/>
            <a:ext cx="12192000" cy="6858000"/>
          </a:xfrm>
          <a:prstGeom prst="rect">
            <a:avLst/>
          </a:prstGeom>
        </p:spPr>
      </p:pic>
      <mc:AlternateContent xmlns:mc="http://schemas.openxmlformats.org/markup-compatibility/2006" xmlns:am3d="http://schemas.microsoft.com/office/drawing/2017/model3d">
        <mc:Choice Requires="am3d">
          <p:graphicFrame>
            <p:nvGraphicFramePr>
              <p:cNvPr id="11" name="3D Model 10" descr="Himalayan Persian">
                <a:extLst>
                  <a:ext uri="{FF2B5EF4-FFF2-40B4-BE49-F238E27FC236}">
                    <a16:creationId xmlns:a16="http://schemas.microsoft.com/office/drawing/2014/main" id="{629898A9-30F2-4CD2-996D-CB736A144D92}"/>
                  </a:ext>
                </a:extLst>
              </p:cNvPr>
              <p:cNvGraphicFramePr>
                <a:graphicFrameLocks noChangeAspect="1"/>
              </p:cNvGraphicFramePr>
              <p:nvPr>
                <p:extLst>
                  <p:ext uri="{D42A27DB-BD31-4B8C-83A1-F6EECF244321}">
                    <p14:modId xmlns:p14="http://schemas.microsoft.com/office/powerpoint/2010/main" val="1301722224"/>
                  </p:ext>
                </p:extLst>
              </p:nvPr>
            </p:nvGraphicFramePr>
            <p:xfrm>
              <a:off x="10854578" y="296185"/>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Himalayan Persian">
                <a:extLst>
                  <a:ext uri="{FF2B5EF4-FFF2-40B4-BE49-F238E27FC236}">
                    <a16:creationId xmlns:a16="http://schemas.microsoft.com/office/drawing/2014/main" id="{629898A9-30F2-4CD2-996D-CB736A144D92}"/>
                  </a:ext>
                </a:extLst>
              </p:cNvPr>
              <p:cNvPicPr>
                <a:picLocks noGrp="1" noRot="1" noChangeAspect="1" noMove="1" noResize="1" noEditPoints="1" noAdjustHandles="1" noChangeArrowheads="1" noChangeShapeType="1" noCrop="1"/>
              </p:cNvPicPr>
              <p:nvPr/>
            </p:nvPicPr>
            <p:blipFill>
              <a:blip r:embed="rId5"/>
              <a:stretch>
                <a:fillRect/>
              </a:stretch>
            </p:blipFill>
            <p:spPr>
              <a:xfrm>
                <a:off x="10854578" y="296185"/>
                <a:ext cx="984583" cy="996429"/>
              </a:xfrm>
              <a:prstGeom prst="rect">
                <a:avLst/>
              </a:prstGeom>
            </p:spPr>
          </p:pic>
        </mc:Fallback>
      </mc:AlternateContent>
    </p:spTree>
    <p:extLst>
      <p:ext uri="{BB962C8B-B14F-4D97-AF65-F5344CB8AC3E}">
        <p14:creationId xmlns:p14="http://schemas.microsoft.com/office/powerpoint/2010/main" val="210902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1"/>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1"/>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1"/>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1"/>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1"/>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BF32F3F9-3EBD-4312-B2BF-4EC4A8D95F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4193"/>
          <a:stretch/>
        </p:blipFill>
        <p:spPr>
          <a:xfrm>
            <a:off x="0" y="0"/>
            <a:ext cx="12192000" cy="6858000"/>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C872FA14-3CA9-4AE7-92A9-0759CC477B08}"/>
                  </a:ext>
                </a:extLst>
              </p:cNvPr>
              <p:cNvGraphicFramePr>
                <a:graphicFrameLocks noChangeAspect="1"/>
              </p:cNvGraphicFramePr>
              <p:nvPr>
                <p:extLst>
                  <p:ext uri="{D42A27DB-BD31-4B8C-83A1-F6EECF244321}">
                    <p14:modId xmlns:p14="http://schemas.microsoft.com/office/powerpoint/2010/main" val="3585547516"/>
                  </p:ext>
                </p:extLst>
              </p:nvPr>
            </p:nvGraphicFramePr>
            <p:xfrm>
              <a:off x="10923817" y="5829328"/>
              <a:ext cx="1268183" cy="929445"/>
            </p:xfrm>
            <a:graphic>
              <a:graphicData uri="http://schemas.microsoft.com/office/drawing/2017/model3d">
                <am3d:model3d r:embed="rId3">
                  <am3d:spPr>
                    <a:xfrm>
                      <a:off x="0" y="0"/>
                      <a:ext cx="1268183" cy="929445"/>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300813" ay="562298" az="49115"/>
                    <am3d:postTrans dx="0" dy="0" dz="0"/>
                  </am3d:trans>
                  <am3d:raster rName="Office3DRenderer" rVer="16.0.8326">
                    <am3d:blip r:embed="rId4"/>
                  </am3d:raster>
                  <am3d:objViewport viewportSz="15553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C872FA14-3CA9-4AE7-92A9-0759CC477B08}"/>
                  </a:ext>
                </a:extLst>
              </p:cNvPr>
              <p:cNvPicPr>
                <a:picLocks noGrp="1" noRot="1" noChangeAspect="1" noMove="1" noResize="1" noEditPoints="1" noAdjustHandles="1" noChangeArrowheads="1" noChangeShapeType="1" noCrop="1"/>
              </p:cNvPicPr>
              <p:nvPr/>
            </p:nvPicPr>
            <p:blipFill>
              <a:blip r:embed="rId5"/>
              <a:stretch>
                <a:fillRect/>
              </a:stretch>
            </p:blipFill>
            <p:spPr>
              <a:xfrm>
                <a:off x="10923817" y="5829328"/>
                <a:ext cx="1268183" cy="929445"/>
              </a:xfrm>
              <a:prstGeom prst="rect">
                <a:avLst/>
              </a:prstGeom>
            </p:spPr>
          </p:pic>
        </mc:Fallback>
      </mc:AlternateContent>
    </p:spTree>
    <p:extLst>
      <p:ext uri="{BB962C8B-B14F-4D97-AF65-F5344CB8AC3E}">
        <p14:creationId xmlns:p14="http://schemas.microsoft.com/office/powerpoint/2010/main" val="98487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06A29F45-CFE3-4A80-A5B0-16D359EBEB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6162"/>
          <a:stretch/>
        </p:blipFill>
        <p:spPr>
          <a:xfrm>
            <a:off x="0" y="0"/>
            <a:ext cx="12192000" cy="6858000"/>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098EBF88-AE10-46B4-9A6E-323B95E69F7B}"/>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098EBF88-AE10-46B4-9A6E-323B95E69F7B}"/>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46137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F432117F-0F27-4A83-B0C6-E478F028DC9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7430"/>
          <a:stretch/>
        </p:blipFill>
        <p:spPr>
          <a:xfrm>
            <a:off x="0" y="0"/>
            <a:ext cx="12192000" cy="6858000"/>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C29DC1BB-6280-4134-B3CE-7888AF306E35}"/>
                  </a:ext>
                </a:extLst>
              </p:cNvPr>
              <p:cNvGraphicFramePr>
                <a:graphicFrameLocks noChangeAspect="1"/>
              </p:cNvGraphicFramePr>
              <p:nvPr>
                <p:extLst>
                  <p:ext uri="{D42A27DB-BD31-4B8C-83A1-F6EECF244321}">
                    <p14:modId xmlns:p14="http://schemas.microsoft.com/office/powerpoint/2010/main" val="1926307617"/>
                  </p:ext>
                </p:extLst>
              </p:nvPr>
            </p:nvGraphicFramePr>
            <p:xfrm>
              <a:off x="10807315" y="1071798"/>
              <a:ext cx="1384685" cy="929445"/>
            </p:xfrm>
            <a:graphic>
              <a:graphicData uri="http://schemas.microsoft.com/office/drawing/2017/model3d">
                <am3d:model3d r:embed="rId3">
                  <am3d:spPr>
                    <a:xfrm>
                      <a:off x="0" y="0"/>
                      <a:ext cx="1384685" cy="929445"/>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1518261" ay="1879284" az="828494"/>
                    <am3d:postTrans dx="0" dy="0" dz="0"/>
                  </am3d:trans>
                  <am3d:raster rName="Office3DRenderer" rVer="16.0.8326">
                    <am3d:blip r:embed="rId4"/>
                  </am3d:raster>
                  <am3d:objViewport viewportSz="15553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C29DC1BB-6280-4134-B3CE-7888AF306E35}"/>
                  </a:ext>
                </a:extLst>
              </p:cNvPr>
              <p:cNvPicPr>
                <a:picLocks noGrp="1" noRot="1" noChangeAspect="1" noMove="1" noResize="1" noEditPoints="1" noAdjustHandles="1" noChangeArrowheads="1" noChangeShapeType="1" noCrop="1"/>
              </p:cNvPicPr>
              <p:nvPr/>
            </p:nvPicPr>
            <p:blipFill>
              <a:blip r:embed="rId5"/>
              <a:stretch>
                <a:fillRect/>
              </a:stretch>
            </p:blipFill>
            <p:spPr>
              <a:xfrm>
                <a:off x="10807315" y="1071798"/>
                <a:ext cx="1384685" cy="929445"/>
              </a:xfrm>
              <a:prstGeom prst="rect">
                <a:avLst/>
              </a:prstGeom>
            </p:spPr>
          </p:pic>
        </mc:Fallback>
      </mc:AlternateContent>
    </p:spTree>
    <p:extLst>
      <p:ext uri="{BB962C8B-B14F-4D97-AF65-F5344CB8AC3E}">
        <p14:creationId xmlns:p14="http://schemas.microsoft.com/office/powerpoint/2010/main" val="82002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2B1D0E68-9B03-4108-96D6-FA6EAA01EF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 r="3" b="36165"/>
          <a:stretch/>
        </p:blipFill>
        <p:spPr>
          <a:xfrm>
            <a:off x="1" y="-15222"/>
            <a:ext cx="12192000" cy="6873221"/>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F65C633D-2120-4615-ADC6-EFE6D3A5C998}"/>
                  </a:ext>
                </a:extLst>
              </p:cNvPr>
              <p:cNvGraphicFramePr>
                <a:graphicFrameLocks noChangeAspect="1"/>
              </p:cNvGraphicFramePr>
              <p:nvPr>
                <p:extLst>
                  <p:ext uri="{D42A27DB-BD31-4B8C-83A1-F6EECF244321}">
                    <p14:modId xmlns:p14="http://schemas.microsoft.com/office/powerpoint/2010/main" val="317627293"/>
                  </p:ext>
                </p:extLst>
              </p:nvPr>
            </p:nvGraphicFramePr>
            <p:xfrm>
              <a:off x="10429749" y="5482294"/>
              <a:ext cx="1224639" cy="986351"/>
            </p:xfrm>
            <a:graphic>
              <a:graphicData uri="http://schemas.microsoft.com/office/drawing/2017/model3d">
                <am3d:model3d r:embed="rId3">
                  <am3d:spPr>
                    <a:xfrm>
                      <a:off x="0" y="0"/>
                      <a:ext cx="1224639" cy="986351"/>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71811" ay="404282" az="-8381"/>
                    <am3d:postTrans dx="0" dy="0" dz="0"/>
                  </am3d:trans>
                  <am3d:raster rName="Office3DRenderer" rVer="16.0.8326">
                    <am3d:blip r:embed="rId4"/>
                  </am3d:raster>
                  <am3d:objViewport viewportSz="1555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F65C633D-2120-4615-ADC6-EFE6D3A5C998}"/>
                  </a:ext>
                </a:extLst>
              </p:cNvPr>
              <p:cNvPicPr>
                <a:picLocks noGrp="1" noRot="1" noChangeAspect="1" noMove="1" noResize="1" noEditPoints="1" noAdjustHandles="1" noChangeArrowheads="1" noChangeShapeType="1" noCrop="1"/>
              </p:cNvPicPr>
              <p:nvPr/>
            </p:nvPicPr>
            <p:blipFill>
              <a:blip r:embed="rId5"/>
              <a:stretch>
                <a:fillRect/>
              </a:stretch>
            </p:blipFill>
            <p:spPr>
              <a:xfrm>
                <a:off x="10429749" y="5482294"/>
                <a:ext cx="1224639" cy="986351"/>
              </a:xfrm>
              <a:prstGeom prst="rect">
                <a:avLst/>
              </a:prstGeom>
            </p:spPr>
          </p:pic>
        </mc:Fallback>
      </mc:AlternateContent>
    </p:spTree>
    <p:extLst>
      <p:ext uri="{BB962C8B-B14F-4D97-AF65-F5344CB8AC3E}">
        <p14:creationId xmlns:p14="http://schemas.microsoft.com/office/powerpoint/2010/main" val="294431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115FCFB-95D7-402D-AE43-7A995873CF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589"/>
            <a:ext cx="12192000" cy="6853411"/>
          </a:xfr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AC58EC43-C1E5-46A0-9821-4AD76CB75516}"/>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AC58EC43-C1E5-46A0-9821-4AD76CB75516}"/>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40077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xt, letter&#10;&#10;Description automatically generated">
            <a:extLst>
              <a:ext uri="{FF2B5EF4-FFF2-40B4-BE49-F238E27FC236}">
                <a16:creationId xmlns:a16="http://schemas.microsoft.com/office/drawing/2014/main" id="{A934D5D2-E9C1-442E-932E-F0652C3A14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92"/>
            <a:ext cx="12192000" cy="6858292"/>
          </a:xfr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C3F4E183-F713-45CE-AFEF-383D8C474561}"/>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C3F4E183-F713-45CE-AFEF-383D8C474561}"/>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5127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74F371C-C29D-4BA2-8E8D-5C147643B2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63" r="1" b="8401"/>
          <a:stretch/>
        </p:blipFill>
        <p:spPr>
          <a:xfrm>
            <a:off x="0" y="0"/>
            <a:ext cx="12192000" cy="6858000"/>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9619CE6A-DCEF-4012-9BD6-19D75A24CAB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9619CE6A-DCEF-4012-9BD6-19D75A24CAB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9190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3DD72AF-EA61-489E-B66B-C44F282978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EAF04058-3BBD-4EF0-8B65-7D92BD86169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EAF04058-3BBD-4EF0-8B65-7D92BD86169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9177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29F0DA-1F64-4F0E-820E-C05E4F02DB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0090"/>
          </a:xfr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849565A1-C333-4984-9B07-591DA989DCA5}"/>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849565A1-C333-4984-9B07-591DA989DCA5}"/>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81173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D5F666F-690C-4BDA-9C46-88395AE384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25" t="-23504" r="-22472" b="4175"/>
          <a:stretch/>
        </p:blipFill>
        <p:spPr>
          <a:xfrm>
            <a:off x="1" y="192780"/>
            <a:ext cx="14418364" cy="5112727"/>
          </a:xfrm>
          <a:prstGeom prst="rect">
            <a:avLst/>
          </a:prstGeom>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BBE0CDEB-8062-4D75-9CC4-3367624E38CD}"/>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BBE0CDEB-8062-4D75-9CC4-3367624E38CD}"/>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80489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82B3745-881D-4B53-B703-E7A50344B31B}"/>
              </a:ext>
            </a:extLst>
          </p:cNvPr>
          <p:cNvSpPr txBox="1"/>
          <p:nvPr/>
        </p:nvSpPr>
        <p:spPr>
          <a:xfrm>
            <a:off x="516837" y="980661"/>
            <a:ext cx="10641496" cy="5016758"/>
          </a:xfrm>
          <a:prstGeom prst="rect">
            <a:avLst/>
          </a:prstGeom>
          <a:noFill/>
        </p:spPr>
        <p:txBody>
          <a:bodyPr wrap="square" rtlCol="0">
            <a:spAutoFit/>
          </a:bodyPr>
          <a:lstStyle/>
          <a:p>
            <a:endParaRPr lang="en-US" dirty="0"/>
          </a:p>
          <a:p>
            <a:endParaRPr lang="en-US" dirty="0"/>
          </a:p>
          <a:p>
            <a:endParaRPr lang="en-US" dirty="0"/>
          </a:p>
          <a:p>
            <a:r>
              <a:rPr lang="en-US" sz="2800" dirty="0"/>
              <a:t>A conditional probability is one that is dependent on something before it happens</a:t>
            </a:r>
            <a:r>
              <a:rPr lang="en-US" dirty="0"/>
              <a:t>.</a:t>
            </a:r>
          </a:p>
          <a:p>
            <a:endParaRPr lang="en-US" dirty="0"/>
          </a:p>
          <a:p>
            <a:endParaRPr lang="en-US" dirty="0"/>
          </a:p>
          <a:p>
            <a:endParaRPr lang="en-US" dirty="0"/>
          </a:p>
          <a:p>
            <a:endParaRPr lang="en-US" dirty="0"/>
          </a:p>
          <a:p>
            <a:r>
              <a:rPr lang="en-US" sz="4000" dirty="0"/>
              <a:t>An unconditional or independent is one that is unaffected by the previous action.</a:t>
            </a:r>
          </a:p>
          <a:p>
            <a:endParaRPr lang="en-US" sz="4000" dirty="0"/>
          </a:p>
          <a:p>
            <a:endParaRPr lang="en-US" dirty="0"/>
          </a:p>
        </p:txBody>
      </p:sp>
      <p:sp>
        <p:nvSpPr>
          <p:cNvPr id="12" name="Rectangle 11">
            <a:extLst>
              <a:ext uri="{FF2B5EF4-FFF2-40B4-BE49-F238E27FC236}">
                <a16:creationId xmlns:a16="http://schemas.microsoft.com/office/drawing/2014/main" id="{9E14ACAC-DB6D-45B5-83EB-2E88F6E395E7}"/>
              </a:ext>
            </a:extLst>
          </p:cNvPr>
          <p:cNvSpPr/>
          <p:nvPr/>
        </p:nvSpPr>
        <p:spPr>
          <a:xfrm>
            <a:off x="230280" y="0"/>
            <a:ext cx="6303042" cy="1538883"/>
          </a:xfrm>
          <a:prstGeom prst="rect">
            <a:avLst/>
          </a:prstGeom>
          <a:noFill/>
        </p:spPr>
        <p:txBody>
          <a:bodyPr wrap="square" lIns="91440" tIns="45720" rIns="91440" bIns="45720">
            <a:spAutoFit/>
          </a:bodyPr>
          <a:lstStyle/>
          <a:p>
            <a:pPr algn="ct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Conditional Probability</a:t>
            </a:r>
          </a:p>
        </p:txBody>
      </p:sp>
      <p:sp>
        <p:nvSpPr>
          <p:cNvPr id="13" name="Rectangle 12">
            <a:extLst>
              <a:ext uri="{FF2B5EF4-FFF2-40B4-BE49-F238E27FC236}">
                <a16:creationId xmlns:a16="http://schemas.microsoft.com/office/drawing/2014/main" id="{58F9EF58-F64B-40D5-8D4A-A5AA66888EC6}"/>
              </a:ext>
            </a:extLst>
          </p:cNvPr>
          <p:cNvSpPr/>
          <p:nvPr/>
        </p:nvSpPr>
        <p:spPr>
          <a:xfrm>
            <a:off x="-347784" y="1700696"/>
            <a:ext cx="8193070" cy="1938992"/>
          </a:xfrm>
          <a:prstGeom prst="rect">
            <a:avLst/>
          </a:prstGeom>
          <a:noFill/>
        </p:spPr>
        <p:txBody>
          <a:bodyPr wrap="square" lIns="91440" tIns="45720" rIns="91440" bIns="45720">
            <a:spAutoFit/>
          </a:bodyPr>
          <a:lstStyle/>
          <a:p>
            <a:pPr algn="ct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Unconditional Probability</a:t>
            </a:r>
          </a:p>
        </p:txBody>
      </p:sp>
      <mc:AlternateContent xmlns:mc="http://schemas.openxmlformats.org/markup-compatibility/2006" xmlns:am3d="http://schemas.microsoft.com/office/drawing/2017/model3d">
        <mc:Choice Requires="am3d">
          <p:graphicFrame>
            <p:nvGraphicFramePr>
              <p:cNvPr id="14" name="3D Model 13" descr="Himalayan Persian">
                <a:extLst>
                  <a:ext uri="{FF2B5EF4-FFF2-40B4-BE49-F238E27FC236}">
                    <a16:creationId xmlns:a16="http://schemas.microsoft.com/office/drawing/2014/main" id="{6BACD8F5-EB6F-4A53-B4BF-DBB197459167}"/>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4" name="3D Model 13" descr="Himalayan Persian">
                <a:extLst>
                  <a:ext uri="{FF2B5EF4-FFF2-40B4-BE49-F238E27FC236}">
                    <a16:creationId xmlns:a16="http://schemas.microsoft.com/office/drawing/2014/main" id="{6BACD8F5-EB6F-4A53-B4BF-DBB197459167}"/>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48248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1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Text, letter&#10;&#10;Description automatically generated">
            <a:extLst>
              <a:ext uri="{FF2B5EF4-FFF2-40B4-BE49-F238E27FC236}">
                <a16:creationId xmlns:a16="http://schemas.microsoft.com/office/drawing/2014/main" id="{D420BFD5-EFA8-4C5A-BAA8-EB29D3A882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94" b="2"/>
          <a:stretch/>
        </p:blipFill>
        <p:spPr>
          <a:xfrm>
            <a:off x="0" y="0"/>
            <a:ext cx="12192000" cy="6858000"/>
          </a:xfrm>
          <a:prstGeom prst="rect">
            <a:avLst/>
          </a:prstGeom>
          <a:effectLst/>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F345BF32-FBBF-47FA-AD03-F24A24A94D2B}"/>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F345BF32-FBBF-47FA-AD03-F24A24A94D2B}"/>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75072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5460DDD-3515-4240-9EB9-4CD75148C8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89" r="-455" b="2"/>
          <a:stretch/>
        </p:blipFill>
        <p:spPr>
          <a:xfrm>
            <a:off x="-159026" y="0"/>
            <a:ext cx="12457043" cy="6858000"/>
          </a:xfrm>
          <a:prstGeom prst="rect">
            <a:avLst/>
          </a:prstGeom>
          <a:effectLst/>
        </p:spPr>
      </p:pic>
      <mc:AlternateContent xmlns:mc="http://schemas.openxmlformats.org/markup-compatibility/2006" xmlns:am3d="http://schemas.microsoft.com/office/drawing/2017/model3d">
        <mc:Choice Requires="am3d">
          <p:graphicFrame>
            <p:nvGraphicFramePr>
              <p:cNvPr id="3" name="3D Model 2" descr="Himalayan Persian">
                <a:extLst>
                  <a:ext uri="{FF2B5EF4-FFF2-40B4-BE49-F238E27FC236}">
                    <a16:creationId xmlns:a16="http://schemas.microsoft.com/office/drawing/2014/main" id="{11875E73-0080-40A3-A546-D63B813E12C4}"/>
                  </a:ext>
                </a:extLst>
              </p:cNvPr>
              <p:cNvGraphicFramePr>
                <a:graphicFrameLocks noChangeAspect="1"/>
              </p:cNvGraphicFramePr>
              <p:nvPr>
                <p:extLst>
                  <p:ext uri="{D42A27DB-BD31-4B8C-83A1-F6EECF244321}">
                    <p14:modId xmlns:p14="http://schemas.microsoft.com/office/powerpoint/2010/main" val="672057976"/>
                  </p:ext>
                </p:extLst>
              </p:nvPr>
            </p:nvGraphicFramePr>
            <p:xfrm>
              <a:off x="10880584" y="5757351"/>
              <a:ext cx="1311416" cy="967384"/>
            </p:xfrm>
            <a:graphic>
              <a:graphicData uri="http://schemas.microsoft.com/office/drawing/2017/model3d">
                <am3d:model3d r:embed="rId3">
                  <am3d:spPr>
                    <a:xfrm>
                      <a:off x="0" y="0"/>
                      <a:ext cx="1311416" cy="967384"/>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76701" ay="1300257" az="-28317"/>
                    <am3d:postTrans dx="0" dy="0" dz="0"/>
                  </am3d:trans>
                  <am3d:raster rName="Office3DRenderer" rVer="16.0.8326">
                    <am3d:blip r:embed="rId4"/>
                  </am3d:raster>
                  <am3d:objViewport viewportSz="1555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imalayan Persian">
                <a:extLst>
                  <a:ext uri="{FF2B5EF4-FFF2-40B4-BE49-F238E27FC236}">
                    <a16:creationId xmlns:a16="http://schemas.microsoft.com/office/drawing/2014/main" id="{11875E73-0080-40A3-A546-D63B813E12C4}"/>
                  </a:ext>
                </a:extLst>
              </p:cNvPr>
              <p:cNvPicPr>
                <a:picLocks noGrp="1" noRot="1" noChangeAspect="1" noMove="1" noResize="1" noEditPoints="1" noAdjustHandles="1" noChangeArrowheads="1" noChangeShapeType="1" noCrop="1"/>
              </p:cNvPicPr>
              <p:nvPr/>
            </p:nvPicPr>
            <p:blipFill>
              <a:blip r:embed="rId5"/>
              <a:stretch>
                <a:fillRect/>
              </a:stretch>
            </p:blipFill>
            <p:spPr>
              <a:xfrm>
                <a:off x="10880584" y="5757351"/>
                <a:ext cx="1311416" cy="967384"/>
              </a:xfrm>
              <a:prstGeom prst="rect">
                <a:avLst/>
              </a:prstGeom>
            </p:spPr>
          </p:pic>
        </mc:Fallback>
      </mc:AlternateContent>
    </p:spTree>
    <p:extLst>
      <p:ext uri="{BB962C8B-B14F-4D97-AF65-F5344CB8AC3E}">
        <p14:creationId xmlns:p14="http://schemas.microsoft.com/office/powerpoint/2010/main" val="128146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71CF7-D83B-4583-A428-786C5A6C2503}"/>
              </a:ext>
            </a:extLst>
          </p:cNvPr>
          <p:cNvSpPr>
            <a:spLocks noGrp="1"/>
          </p:cNvSpPr>
          <p:nvPr>
            <p:ph type="title"/>
          </p:nvPr>
        </p:nvSpPr>
        <p:spPr/>
        <p:txBody>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What is Data Structure?</a:t>
            </a:r>
          </a:p>
        </p:txBody>
      </p:sp>
      <p:sp>
        <p:nvSpPr>
          <p:cNvPr id="3" name="Content Placeholder 2">
            <a:extLst>
              <a:ext uri="{FF2B5EF4-FFF2-40B4-BE49-F238E27FC236}">
                <a16:creationId xmlns:a16="http://schemas.microsoft.com/office/drawing/2014/main" id="{594F5645-FEA1-4E64-AE81-710E25CF61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computer science, a data structure is a data organization, management, and storage format that enables efficient access and modification. </a:t>
            </a:r>
          </a:p>
          <a:p>
            <a:pPr marL="0" indent="0">
              <a:buNone/>
            </a:pP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52B70F03-3048-4A95-932D-FEB6D6AFCE99}"/>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52B70F03-3048-4A95-932D-FEB6D6AFCE99}"/>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6" name="Picture 5">
            <a:extLst>
              <a:ext uri="{FF2B5EF4-FFF2-40B4-BE49-F238E27FC236}">
                <a16:creationId xmlns:a16="http://schemas.microsoft.com/office/drawing/2014/main" id="{15273E29-17CF-4AC1-B1AE-FB1ECFE1B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5148" y="3462642"/>
            <a:ext cx="5936973" cy="3030233"/>
          </a:xfrm>
          <a:prstGeom prst="rect">
            <a:avLst/>
          </a:prstGeom>
        </p:spPr>
      </p:pic>
    </p:spTree>
    <p:extLst>
      <p:ext uri="{BB962C8B-B14F-4D97-AF65-F5344CB8AC3E}">
        <p14:creationId xmlns:p14="http://schemas.microsoft.com/office/powerpoint/2010/main" val="306214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9E30-F096-4777-B60D-25B4FE943C7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Graph</a:t>
            </a:r>
          </a:p>
        </p:txBody>
      </p:sp>
      <p:sp>
        <p:nvSpPr>
          <p:cNvPr id="3" name="Content Placeholder 2">
            <a:extLst>
              <a:ext uri="{FF2B5EF4-FFF2-40B4-BE49-F238E27FC236}">
                <a16:creationId xmlns:a16="http://schemas.microsoft.com/office/drawing/2014/main" id="{E25CBC91-F9FD-4CB0-8E54-87F9F9922935}"/>
              </a:ext>
            </a:extLst>
          </p:cNvPr>
          <p:cNvSpPr>
            <a:spLocks noGrp="1"/>
          </p:cNvSpPr>
          <p:nvPr>
            <p:ph idx="1"/>
          </p:nvPr>
        </p:nvSpPr>
        <p:spPr/>
        <p:txBody>
          <a:bodyPr/>
          <a:lstStyle/>
          <a:p>
            <a:r>
              <a:rPr lang="en-US" dirty="0"/>
              <a:t>A graph is a common data structure that consists of a finite set of nodes (or vertices) and a set of edges connecting them.</a:t>
            </a:r>
          </a:p>
          <a:p>
            <a:pPr marL="0" indent="0">
              <a:buNone/>
            </a:pPr>
            <a:r>
              <a:rPr lang="en-US" dirty="0"/>
              <a:t>1) Vertices are nothing but the nodes in the graph.</a:t>
            </a:r>
          </a:p>
          <a:p>
            <a:pPr marL="0" indent="0">
              <a:buNone/>
            </a:pPr>
            <a:r>
              <a:rPr lang="en-US" dirty="0"/>
              <a:t>2) Two adjacent vertices are joined by edges.</a:t>
            </a:r>
          </a:p>
          <a:p>
            <a:pPr marL="0" indent="0">
              <a:buNone/>
            </a:pPr>
            <a:r>
              <a:rPr lang="en-US" dirty="0"/>
              <a:t>3) Any graph is denoted as G = {V, E}.</a:t>
            </a:r>
          </a:p>
          <a:p>
            <a:pPr marL="0" indent="0">
              <a:buNone/>
            </a:pPr>
            <a:endParaRPr lang="en-US" dirty="0"/>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FAE99C18-8595-4142-BEAB-EF5CD29E7E10}"/>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FAE99C18-8595-4142-BEAB-EF5CD29E7E10}"/>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pic>
        <p:nvPicPr>
          <p:cNvPr id="8" name="Picture 7">
            <a:extLst>
              <a:ext uri="{FF2B5EF4-FFF2-40B4-BE49-F238E27FC236}">
                <a16:creationId xmlns:a16="http://schemas.microsoft.com/office/drawing/2014/main" id="{5B006380-5BE2-49AC-A966-0731AC532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4333" y="3981070"/>
            <a:ext cx="3372678" cy="2168150"/>
          </a:xfrm>
          <a:prstGeom prst="rect">
            <a:avLst/>
          </a:prstGeom>
        </p:spPr>
      </p:pic>
    </p:spTree>
    <p:extLst>
      <p:ext uri="{BB962C8B-B14F-4D97-AF65-F5344CB8AC3E}">
        <p14:creationId xmlns:p14="http://schemas.microsoft.com/office/powerpoint/2010/main" val="108974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75D0-0D05-4C64-A5BB-F8C89FDE0D55}"/>
              </a:ext>
            </a:extLst>
          </p:cNvPr>
          <p:cNvSpPr>
            <a:spLocks noGrp="1"/>
          </p:cNvSpPr>
          <p:nvPr>
            <p:ph type="title"/>
          </p:nvPr>
        </p:nvSpPr>
        <p:spPr>
          <a:xfrm>
            <a:off x="838200" y="1609870"/>
            <a:ext cx="10515600" cy="1325563"/>
          </a:xfrm>
        </p:spPr>
        <p:txBody>
          <a:bodyPr/>
          <a:lstStyle/>
          <a:p>
            <a:r>
              <a:rPr lang="en-US" b="1" dirty="0">
                <a:latin typeface="Times New Roman" panose="02020603050405020304" pitchFamily="18" charset="0"/>
                <a:cs typeface="Times New Roman" panose="02020603050405020304" pitchFamily="18" charset="0"/>
              </a:rPr>
              <a:t>Graph Example : Facebook   </a:t>
            </a:r>
          </a:p>
        </p:txBody>
      </p:sp>
      <p:sp>
        <p:nvSpPr>
          <p:cNvPr id="3" name="Content Placeholder 2">
            <a:extLst>
              <a:ext uri="{FF2B5EF4-FFF2-40B4-BE49-F238E27FC236}">
                <a16:creationId xmlns:a16="http://schemas.microsoft.com/office/drawing/2014/main" id="{B4B3C70B-7E6D-48B6-8A15-6C0DCA29EAB4}"/>
              </a:ext>
            </a:extLst>
          </p:cNvPr>
          <p:cNvSpPr>
            <a:spLocks noGrp="1"/>
          </p:cNvSpPr>
          <p:nvPr>
            <p:ph idx="1"/>
          </p:nvPr>
        </p:nvSpPr>
        <p:spPr/>
        <p:txBody>
          <a:bodyPr>
            <a:normAutofit lnSpcReduction="10000"/>
          </a:bodyPr>
          <a:lstStyle/>
          <a:p>
            <a:pPr marL="0" indent="0">
              <a:buNone/>
            </a:pPr>
            <a:r>
              <a:rPr lang="en-US" dirty="0"/>
              <a:t> </a:t>
            </a:r>
          </a:p>
          <a:p>
            <a:pPr marL="0" indent="0">
              <a:buNone/>
            </a:pPr>
            <a:endParaRPr lang="en-US" dirty="0"/>
          </a:p>
          <a:p>
            <a:pPr marL="0" indent="0">
              <a:buNone/>
            </a:pPr>
            <a:r>
              <a:rPr lang="en-US" dirty="0"/>
              <a:t>On Facebook, everything is a node. That includes User, Photo, Album, Event, Group, Page, Comment, Story, Video, and Link.</a:t>
            </a:r>
          </a:p>
          <a:p>
            <a:pPr marL="0" indent="0">
              <a:buNone/>
            </a:pPr>
            <a:r>
              <a:rPr lang="en-US" b="1" dirty="0"/>
              <a:t> Note: Anything that has data is a node.</a:t>
            </a:r>
            <a:endParaRPr lang="en-US" dirty="0"/>
          </a:p>
          <a:p>
            <a:r>
              <a:rPr lang="en-US" dirty="0"/>
              <a:t>Every relationship is an edge from one node to another. Whether you post a photo, join a group, like a page, etc., a new edge is created for that relationship.</a:t>
            </a:r>
          </a:p>
          <a:p>
            <a:r>
              <a:rPr lang="en-US" dirty="0"/>
              <a:t>All of the Facebook is then a collection of these nodes and edges. </a:t>
            </a:r>
          </a:p>
          <a:p>
            <a:r>
              <a:rPr lang="en-US" dirty="0"/>
              <a:t>This is because Facebook uses a graph data structure to store its data.</a:t>
            </a:r>
          </a:p>
        </p:txBody>
      </p:sp>
      <p:pic>
        <p:nvPicPr>
          <p:cNvPr id="9" name="Picture 8" descr="A picture containing logo&#10;&#10;Description automatically generated">
            <a:extLst>
              <a:ext uri="{FF2B5EF4-FFF2-40B4-BE49-F238E27FC236}">
                <a16:creationId xmlns:a16="http://schemas.microsoft.com/office/drawing/2014/main" id="{0C507FA9-892E-4A60-9D6F-0E2AA9D2C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60"/>
            <a:ext cx="12192000" cy="1505243"/>
          </a:xfrm>
          <a:prstGeom prst="rect">
            <a:avLst/>
          </a:prstGeom>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19F5FDB4-278B-4392-9289-BA90396537F2}"/>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19F5FDB4-278B-4392-9289-BA90396537F2}"/>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19643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818B-8F2E-4EF8-A3B5-E5D246462E76}"/>
              </a:ext>
            </a:extLst>
          </p:cNvPr>
          <p:cNvSpPr>
            <a:spLocks noGrp="1"/>
          </p:cNvSpPr>
          <p:nvPr>
            <p:ph type="title"/>
          </p:nvPr>
        </p:nvSpPr>
        <p:spPr>
          <a:xfrm>
            <a:off x="648929" y="629266"/>
            <a:ext cx="3667039" cy="1676603"/>
          </a:xfrm>
        </p:spPr>
        <p:txBody>
          <a:bodyPr vert="horz" lIns="91440" tIns="45720" rIns="91440" bIns="45720" rtlCol="0" anchor="ctr">
            <a:normAutofit/>
          </a:bodyPr>
          <a:lstStyle/>
          <a:p>
            <a:r>
              <a:rPr lang="en-US" sz="3600" b="1"/>
              <a:t>Graph Example</a:t>
            </a:r>
          </a:p>
        </p:txBody>
      </p:sp>
      <p:sp>
        <p:nvSpPr>
          <p:cNvPr id="8" name="TextBox 7">
            <a:extLst>
              <a:ext uri="{FF2B5EF4-FFF2-40B4-BE49-F238E27FC236}">
                <a16:creationId xmlns:a16="http://schemas.microsoft.com/office/drawing/2014/main" id="{4E4078BA-FF8A-463D-A211-68ABB280CCA5}"/>
              </a:ext>
            </a:extLst>
          </p:cNvPr>
          <p:cNvSpPr txBox="1"/>
          <p:nvPr/>
        </p:nvSpPr>
        <p:spPr>
          <a:xfrm>
            <a:off x="648931" y="2438401"/>
            <a:ext cx="3667036" cy="3779520"/>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 = {0, 1, 2, 3}</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 = {(0,1), (0,2), (0,3), (1,2)}</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 = {V, E}</a:t>
            </a:r>
          </a:p>
        </p:txBody>
      </p:sp>
      <p:pic>
        <p:nvPicPr>
          <p:cNvPr id="7" name="Content Placeholder 6" descr="A picture containing diagram&#10;&#10;Description automatically generated">
            <a:extLst>
              <a:ext uri="{FF2B5EF4-FFF2-40B4-BE49-F238E27FC236}">
                <a16:creationId xmlns:a16="http://schemas.microsoft.com/office/drawing/2014/main" id="{24E424A6-DF8E-4F2E-A3C6-B2FF406098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7" r="13277" b="2"/>
          <a:stretch/>
        </p:blipFill>
        <p:spPr>
          <a:xfrm>
            <a:off x="4839415" y="629266"/>
            <a:ext cx="6276250" cy="5577838"/>
          </a:xfrm>
          <a:prstGeom prst="rect">
            <a:avLst/>
          </a:prstGeom>
          <a:effectLst/>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0BA1D52F-FAC8-4180-83D3-4465C9508BD0}"/>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0BA1D52F-FAC8-4180-83D3-4465C9508BD0}"/>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2256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4D75-80C4-46EF-B6A8-B32940F55732}"/>
              </a:ext>
            </a:extLst>
          </p:cNvPr>
          <p:cNvSpPr>
            <a:spLocks noGrp="1"/>
          </p:cNvSpPr>
          <p:nvPr>
            <p:ph type="title"/>
          </p:nvPr>
        </p:nvSpPr>
        <p:spPr>
          <a:xfrm>
            <a:off x="185531" y="629266"/>
            <a:ext cx="4130438" cy="1676603"/>
          </a:xfrm>
        </p:spPr>
        <p:txBody>
          <a:bodyPr>
            <a:normAutofit/>
          </a:bodyPr>
          <a:lstStyle/>
          <a:p>
            <a:r>
              <a:rPr lang="en-US" sz="3600" b="1" dirty="0">
                <a:latin typeface="Times New Roman" panose="02020603050405020304" pitchFamily="18" charset="0"/>
                <a:cs typeface="Times New Roman" panose="02020603050405020304" pitchFamily="18" charset="0"/>
              </a:rPr>
              <a:t>Graph Terminology</a:t>
            </a:r>
          </a:p>
        </p:txBody>
      </p:sp>
      <p:sp>
        <p:nvSpPr>
          <p:cNvPr id="3" name="Content Placeholder 2">
            <a:extLst>
              <a:ext uri="{FF2B5EF4-FFF2-40B4-BE49-F238E27FC236}">
                <a16:creationId xmlns:a16="http://schemas.microsoft.com/office/drawing/2014/main" id="{F243DF48-EB3F-4B5D-B969-268203F1E3DB}"/>
              </a:ext>
            </a:extLst>
          </p:cNvPr>
          <p:cNvSpPr>
            <a:spLocks noGrp="1"/>
          </p:cNvSpPr>
          <p:nvPr>
            <p:ph idx="1"/>
          </p:nvPr>
        </p:nvSpPr>
        <p:spPr>
          <a:xfrm>
            <a:off x="648931" y="2438401"/>
            <a:ext cx="3667036" cy="3779520"/>
          </a:xfrm>
        </p:spPr>
        <p:txBody>
          <a:bodyPr>
            <a:normAutofit/>
          </a:bodyPr>
          <a:lstStyle/>
          <a:p>
            <a:r>
              <a:rPr lang="en-US" sz="1800" b="1" dirty="0"/>
              <a:t>Adjacency:</a:t>
            </a:r>
          </a:p>
          <a:p>
            <a:pPr marL="0" indent="0">
              <a:buNone/>
            </a:pPr>
            <a:r>
              <a:rPr lang="en-US" sz="1800" b="0" i="0" dirty="0">
                <a:effectLst/>
                <a:latin typeface="euclid_circular_a"/>
              </a:rPr>
              <a:t>A vertex is said to be adjacent to another vertex if there is an edge connecting them. </a:t>
            </a:r>
          </a:p>
          <a:p>
            <a:pPr marL="0" indent="0">
              <a:buNone/>
            </a:pPr>
            <a:r>
              <a:rPr lang="en-US" sz="1800" dirty="0">
                <a:latin typeface="euclid_circular_a"/>
              </a:rPr>
              <a:t>For example </a:t>
            </a:r>
            <a:r>
              <a:rPr lang="en-US" sz="1800" b="0" i="0" dirty="0">
                <a:effectLst/>
                <a:latin typeface="euclid_circular_a"/>
              </a:rPr>
              <a:t>Vertices 2 and 3 are not adjacent because there is no edge between them.</a:t>
            </a:r>
          </a:p>
          <a:p>
            <a:pPr marL="0" indent="0">
              <a:buNone/>
            </a:pPr>
            <a:endParaRPr lang="en-US" sz="1800" b="1" dirty="0"/>
          </a:p>
        </p:txBody>
      </p:sp>
      <p:pic>
        <p:nvPicPr>
          <p:cNvPr id="6" name="Content Placeholder 6" descr="A picture containing diagram&#10;&#10;Description automatically generated">
            <a:extLst>
              <a:ext uri="{FF2B5EF4-FFF2-40B4-BE49-F238E27FC236}">
                <a16:creationId xmlns:a16="http://schemas.microsoft.com/office/drawing/2014/main" id="{F3AFEC0D-9B53-471A-842A-8EF3E95CE92C}"/>
              </a:ext>
            </a:extLst>
          </p:cNvPr>
          <p:cNvPicPr>
            <a:picLocks noChangeAspect="1"/>
          </p:cNvPicPr>
          <p:nvPr/>
        </p:nvPicPr>
        <p:blipFill rotWithShape="1">
          <a:blip r:embed="rId2">
            <a:extLst>
              <a:ext uri="{28A0092B-C50C-407E-A947-70E740481C1C}">
                <a14:useLocalDpi xmlns:a14="http://schemas.microsoft.com/office/drawing/2010/main" val="0"/>
              </a:ext>
            </a:extLst>
          </a:blip>
          <a:srcRect l="1617" r="13277" b="2"/>
          <a:stretch/>
        </p:blipFill>
        <p:spPr>
          <a:xfrm>
            <a:off x="5276088" y="640082"/>
            <a:ext cx="6276250" cy="5577838"/>
          </a:xfrm>
          <a:prstGeom prst="rect">
            <a:avLst/>
          </a:prstGeom>
          <a:effectLst/>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241C558A-21E9-4705-BB6A-33A5C41B7572}"/>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241C558A-21E9-4705-BB6A-33A5C41B7572}"/>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52086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3FC3-7C8F-4CCC-BDDC-FE7AB69FFF04}"/>
              </a:ext>
            </a:extLst>
          </p:cNvPr>
          <p:cNvSpPr>
            <a:spLocks noGrp="1"/>
          </p:cNvSpPr>
          <p:nvPr>
            <p:ph type="title"/>
          </p:nvPr>
        </p:nvSpPr>
        <p:spPr>
          <a:xfrm>
            <a:off x="172279" y="629266"/>
            <a:ext cx="4143690" cy="1676603"/>
          </a:xfrm>
        </p:spPr>
        <p:txBody>
          <a:bodyPr>
            <a:normAutofit/>
          </a:bodyPr>
          <a:lstStyle/>
          <a:p>
            <a:r>
              <a:rPr lang="en-US" sz="3600" b="1" dirty="0">
                <a:latin typeface="Times New Roman" panose="02020603050405020304" pitchFamily="18" charset="0"/>
                <a:cs typeface="Times New Roman" panose="02020603050405020304" pitchFamily="18" charset="0"/>
              </a:rPr>
              <a:t>Graph Terminology</a:t>
            </a:r>
            <a:endParaRPr lang="en-US" sz="3600" dirty="0"/>
          </a:p>
        </p:txBody>
      </p:sp>
      <p:sp>
        <p:nvSpPr>
          <p:cNvPr id="3" name="Content Placeholder 2">
            <a:extLst>
              <a:ext uri="{FF2B5EF4-FFF2-40B4-BE49-F238E27FC236}">
                <a16:creationId xmlns:a16="http://schemas.microsoft.com/office/drawing/2014/main" id="{78188B1A-EDDA-41AC-A9C7-CBF41C9FF309}"/>
              </a:ext>
            </a:extLst>
          </p:cNvPr>
          <p:cNvSpPr>
            <a:spLocks noGrp="1"/>
          </p:cNvSpPr>
          <p:nvPr>
            <p:ph idx="1"/>
          </p:nvPr>
        </p:nvSpPr>
        <p:spPr>
          <a:xfrm>
            <a:off x="648931" y="2438401"/>
            <a:ext cx="3667036" cy="3779520"/>
          </a:xfrm>
        </p:spPr>
        <p:txBody>
          <a:bodyPr>
            <a:normAutofit/>
          </a:bodyPr>
          <a:lstStyle/>
          <a:p>
            <a:r>
              <a:rPr lang="en-US" sz="1800" b="1" dirty="0"/>
              <a:t>Path: </a:t>
            </a:r>
          </a:p>
          <a:p>
            <a:pPr marL="0" indent="0">
              <a:buNone/>
            </a:pPr>
            <a:r>
              <a:rPr lang="en-US" sz="1800" dirty="0"/>
              <a:t>A sequence of edges that allows you to go from vertex A to vertex B is called a path. 0-1, 1-2 and 0-2 are paths from vertex 0 to vertex 2.</a:t>
            </a:r>
          </a:p>
          <a:p>
            <a:pPr marL="0" indent="0">
              <a:buNone/>
            </a:pPr>
            <a:endParaRPr lang="en-US" sz="1800" dirty="0"/>
          </a:p>
        </p:txBody>
      </p:sp>
      <p:pic>
        <p:nvPicPr>
          <p:cNvPr id="6" name="Picture 5">
            <a:extLst>
              <a:ext uri="{FF2B5EF4-FFF2-40B4-BE49-F238E27FC236}">
                <a16:creationId xmlns:a16="http://schemas.microsoft.com/office/drawing/2014/main" id="{F1030376-1E0C-4EE9-B2FA-CD9FDD8009F0}"/>
              </a:ext>
            </a:extLst>
          </p:cNvPr>
          <p:cNvPicPr>
            <a:picLocks noChangeAspect="1"/>
          </p:cNvPicPr>
          <p:nvPr/>
        </p:nvPicPr>
        <p:blipFill rotWithShape="1">
          <a:blip r:embed="rId2"/>
          <a:srcRect r="2" b="146"/>
          <a:stretch/>
        </p:blipFill>
        <p:spPr>
          <a:xfrm>
            <a:off x="5276088" y="640082"/>
            <a:ext cx="6276250" cy="5577838"/>
          </a:xfrm>
          <a:prstGeom prst="rect">
            <a:avLst/>
          </a:prstGeom>
          <a:effectLst/>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548E499A-9932-4DEA-8C51-DBA07FF0F907}"/>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548E499A-9932-4DEA-8C51-DBA07FF0F907}"/>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269734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BF80-2622-493B-BCDB-9615C4C9027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Types of graphs:</a:t>
            </a:r>
            <a:br>
              <a:rPr lang="en-US" dirty="0"/>
            </a:br>
            <a:endParaRPr lang="en-US" dirty="0"/>
          </a:p>
        </p:txBody>
      </p:sp>
      <p:sp>
        <p:nvSpPr>
          <p:cNvPr id="3" name="Content Placeholder 2">
            <a:extLst>
              <a:ext uri="{FF2B5EF4-FFF2-40B4-BE49-F238E27FC236}">
                <a16:creationId xmlns:a16="http://schemas.microsoft.com/office/drawing/2014/main" id="{4B7D5110-E175-4555-A553-DD35D2DD1836}"/>
              </a:ext>
            </a:extLst>
          </p:cNvPr>
          <p:cNvSpPr>
            <a:spLocks noGrp="1"/>
          </p:cNvSpPr>
          <p:nvPr>
            <p:ph idx="1"/>
          </p:nvPr>
        </p:nvSpPr>
        <p:spPr/>
        <p:txBody>
          <a:bodyPr/>
          <a:lstStyle/>
          <a:p>
            <a:pPr marL="514350" indent="-514350">
              <a:buAutoNum type="arabicParenR"/>
            </a:pPr>
            <a:r>
              <a:rPr lang="en-US" sz="2800" b="1" dirty="0">
                <a:latin typeface="Times New Roman" panose="02020603050405020304" pitchFamily="18" charset="0"/>
                <a:cs typeface="Times New Roman" panose="02020603050405020304" pitchFamily="18" charset="0"/>
              </a:rPr>
              <a:t>Undirected Graph</a:t>
            </a:r>
          </a:p>
          <a:p>
            <a:pPr marL="514350" indent="-514350">
              <a:buAutoNum type="arabicParenR"/>
            </a:pPr>
            <a:r>
              <a:rPr lang="en-US" sz="2800" b="1" dirty="0">
                <a:latin typeface="Times New Roman" panose="02020603050405020304" pitchFamily="18" charset="0"/>
                <a:cs typeface="Times New Roman" panose="02020603050405020304" pitchFamily="18" charset="0"/>
              </a:rPr>
              <a:t>Directed Graph</a:t>
            </a:r>
          </a:p>
          <a:p>
            <a:pPr marL="514350" indent="-514350">
              <a:buAutoNum type="arabicParenR"/>
            </a:pPr>
            <a:endParaRPr lang="en-US" sz="2800" b="1" dirty="0">
              <a:latin typeface="Times New Roman" panose="02020603050405020304" pitchFamily="18" charset="0"/>
              <a:cs typeface="Times New Roman" panose="02020603050405020304" pitchFamily="18" charset="0"/>
            </a:endParaRPr>
          </a:p>
          <a:p>
            <a:pPr marL="0" indent="0">
              <a:buNone/>
            </a:pPr>
            <a:endParaRPr lang="en-US" dirty="0"/>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2FFAE04F-AE19-4059-A38F-E7B005D8C7BA}"/>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2FFAE04F-AE19-4059-A38F-E7B005D8C7BA}"/>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76239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3538-1998-48EF-B8C1-E69C7ED8A2CA}"/>
              </a:ext>
            </a:extLst>
          </p:cNvPr>
          <p:cNvSpPr>
            <a:spLocks noGrp="1"/>
          </p:cNvSpPr>
          <p:nvPr>
            <p:ph type="title"/>
          </p:nvPr>
        </p:nvSpPr>
        <p:spPr>
          <a:xfrm>
            <a:off x="5274" y="640079"/>
            <a:ext cx="4470713" cy="1676603"/>
          </a:xfrm>
        </p:spPr>
        <p:txBody>
          <a:bodyPr>
            <a:normAutofit/>
          </a:bodyPr>
          <a:lstStyle/>
          <a:p>
            <a:r>
              <a:rPr lang="en-US" sz="3400" b="1" dirty="0">
                <a:latin typeface="Times New Roman" panose="02020603050405020304" pitchFamily="18" charset="0"/>
                <a:cs typeface="Times New Roman" panose="02020603050405020304" pitchFamily="18" charset="0"/>
              </a:rPr>
              <a:t>1) Undirected Graph:</a:t>
            </a:r>
          </a:p>
        </p:txBody>
      </p:sp>
      <p:sp>
        <p:nvSpPr>
          <p:cNvPr id="3" name="Content Placeholder 2">
            <a:extLst>
              <a:ext uri="{FF2B5EF4-FFF2-40B4-BE49-F238E27FC236}">
                <a16:creationId xmlns:a16="http://schemas.microsoft.com/office/drawing/2014/main" id="{F3A43D3E-3A67-4466-838A-83A73B0CBE82}"/>
              </a:ext>
            </a:extLst>
          </p:cNvPr>
          <p:cNvSpPr>
            <a:spLocks noGrp="1"/>
          </p:cNvSpPr>
          <p:nvPr>
            <p:ph idx="1"/>
          </p:nvPr>
        </p:nvSpPr>
        <p:spPr>
          <a:xfrm>
            <a:off x="648931" y="2438401"/>
            <a:ext cx="3667036" cy="3779520"/>
          </a:xfrm>
        </p:spPr>
        <p:txBody>
          <a:bodyPr>
            <a:normAutofit/>
          </a:bodyPr>
          <a:lstStyle/>
          <a:p>
            <a:r>
              <a:rPr lang="en-US" sz="1800" dirty="0"/>
              <a:t>In an undirected graph, nodes are connected by edges that are all bidirectional. </a:t>
            </a:r>
          </a:p>
          <a:p>
            <a:r>
              <a:rPr lang="en-US" sz="1800" dirty="0"/>
              <a:t>For example if an edge connects node 1 and 2, we can traverse from node 1 to node 2, and from node 2 to 1</a:t>
            </a:r>
          </a:p>
          <a:p>
            <a:pPr marL="0" indent="0">
              <a:buNone/>
            </a:pPr>
            <a:endParaRPr lang="en-US" sz="1800" dirty="0"/>
          </a:p>
        </p:txBody>
      </p:sp>
      <p:pic>
        <p:nvPicPr>
          <p:cNvPr id="7" name="Picture 6" descr="Chart&#10;&#10;Description automatically generated">
            <a:extLst>
              <a:ext uri="{FF2B5EF4-FFF2-40B4-BE49-F238E27FC236}">
                <a16:creationId xmlns:a16="http://schemas.microsoft.com/office/drawing/2014/main" id="{F4CC690F-73AE-4C29-9B48-3840430EC2D0}"/>
              </a:ext>
            </a:extLst>
          </p:cNvPr>
          <p:cNvPicPr>
            <a:picLocks noChangeAspect="1"/>
          </p:cNvPicPr>
          <p:nvPr/>
        </p:nvPicPr>
        <p:blipFill rotWithShape="1">
          <a:blip r:embed="rId2">
            <a:extLst>
              <a:ext uri="{28A0092B-C50C-407E-A947-70E740481C1C}">
                <a14:useLocalDpi xmlns:a14="http://schemas.microsoft.com/office/drawing/2010/main" val="0"/>
              </a:ext>
            </a:extLst>
          </a:blip>
          <a:srcRect l="2678" r="6514" b="-1"/>
          <a:stretch/>
        </p:blipFill>
        <p:spPr>
          <a:xfrm>
            <a:off x="5276088" y="640082"/>
            <a:ext cx="6276250" cy="5577838"/>
          </a:xfrm>
          <a:prstGeom prst="rect">
            <a:avLst/>
          </a:prstGeom>
          <a:effectLst/>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E195328D-8D65-48F9-BEC5-2E84EA0F1C1B}"/>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E195328D-8D65-48F9-BEC5-2E84EA0F1C1B}"/>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81683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What is the probability of a dice rolling a 6?</a:t>
            </a:r>
          </a:p>
          <a:p>
            <a:pPr marL="0" indent="0">
              <a:buNone/>
            </a:pPr>
            <a:endParaRPr lang="en-US" dirty="0"/>
          </a:p>
          <a:p>
            <a:pPr marL="0" indent="0">
              <a:buNone/>
            </a:pPr>
            <a:endParaRPr lang="en-US" dirty="0"/>
          </a:p>
          <a:p>
            <a:pPr marL="0" indent="0">
              <a:buNone/>
            </a:pPr>
            <a:endParaRPr lang="en-US" dirty="0"/>
          </a:p>
          <a:p>
            <a:r>
              <a:rPr lang="en-US" dirty="0"/>
              <a:t>What is the probability of landing a head on a coin toss?</a:t>
            </a:r>
          </a:p>
          <a:p>
            <a:pPr marL="0" indent="0">
              <a:buNone/>
            </a:pPr>
            <a:r>
              <a:rPr lang="en-US" dirty="0"/>
              <a:t>   </a:t>
            </a:r>
          </a:p>
        </p:txBody>
      </p:sp>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0C58C3BF-C08E-4FA8-AF6D-9E76E610087A}"/>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0C58C3BF-C08E-4FA8-AF6D-9E76E610087A}"/>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
        <p:nvSpPr>
          <p:cNvPr id="4" name="Rectangle 3">
            <a:extLst>
              <a:ext uri="{FF2B5EF4-FFF2-40B4-BE49-F238E27FC236}">
                <a16:creationId xmlns:a16="http://schemas.microsoft.com/office/drawing/2014/main" id="{8E9BA1D6-FE8E-4531-95EC-B4360212D998}"/>
              </a:ext>
            </a:extLst>
          </p:cNvPr>
          <p:cNvSpPr/>
          <p:nvPr/>
        </p:nvSpPr>
        <p:spPr>
          <a:xfrm>
            <a:off x="445412" y="528935"/>
            <a:ext cx="8756756" cy="707886"/>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Examples of unconditional probabilities:</a:t>
            </a:r>
          </a:p>
        </p:txBody>
      </p:sp>
      <p:pic>
        <p:nvPicPr>
          <p:cNvPr id="10" name="Picture 9">
            <a:extLst>
              <a:ext uri="{FF2B5EF4-FFF2-40B4-BE49-F238E27FC236}">
                <a16:creationId xmlns:a16="http://schemas.microsoft.com/office/drawing/2014/main" id="{6515EA4F-A8D9-473B-9AD2-BFCF934CD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6191" y="2197287"/>
            <a:ext cx="1725792" cy="1725792"/>
          </a:xfrm>
          <a:prstGeom prst="rect">
            <a:avLst/>
          </a:prstGeom>
        </p:spPr>
      </p:pic>
      <p:pic>
        <p:nvPicPr>
          <p:cNvPr id="12" name="Picture 11">
            <a:extLst>
              <a:ext uri="{FF2B5EF4-FFF2-40B4-BE49-F238E27FC236}">
                <a16:creationId xmlns:a16="http://schemas.microsoft.com/office/drawing/2014/main" id="{6FA1B5F7-A1D1-4F7D-9735-2A189B42A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495" y="4468768"/>
            <a:ext cx="1890091" cy="18900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4279-42DF-4209-93CA-08C6E1A49749}"/>
              </a:ext>
            </a:extLst>
          </p:cNvPr>
          <p:cNvSpPr>
            <a:spLocks noGrp="1"/>
          </p:cNvSpPr>
          <p:nvPr>
            <p:ph type="title"/>
          </p:nvPr>
        </p:nvSpPr>
        <p:spPr>
          <a:xfrm>
            <a:off x="154745" y="629266"/>
            <a:ext cx="4161223" cy="1676603"/>
          </a:xfrm>
        </p:spPr>
        <p:txBody>
          <a:bodyPr>
            <a:normAutofit/>
          </a:bodyPr>
          <a:lstStyle/>
          <a:p>
            <a:r>
              <a:rPr lang="en-US" sz="3600" b="1" dirty="0">
                <a:latin typeface="Times New Roman" panose="02020603050405020304" pitchFamily="18" charset="0"/>
                <a:cs typeface="Times New Roman" panose="02020603050405020304" pitchFamily="18" charset="0"/>
              </a:rPr>
              <a:t>2) Directed Graph</a:t>
            </a:r>
          </a:p>
        </p:txBody>
      </p:sp>
      <p:sp>
        <p:nvSpPr>
          <p:cNvPr id="3" name="Content Placeholder 2">
            <a:extLst>
              <a:ext uri="{FF2B5EF4-FFF2-40B4-BE49-F238E27FC236}">
                <a16:creationId xmlns:a16="http://schemas.microsoft.com/office/drawing/2014/main" id="{47FDED14-F869-41B4-81EB-01F7618A68E7}"/>
              </a:ext>
            </a:extLst>
          </p:cNvPr>
          <p:cNvSpPr>
            <a:spLocks noGrp="1"/>
          </p:cNvSpPr>
          <p:nvPr>
            <p:ph idx="1"/>
          </p:nvPr>
        </p:nvSpPr>
        <p:spPr>
          <a:xfrm>
            <a:off x="648931" y="2438401"/>
            <a:ext cx="3667036" cy="3779520"/>
          </a:xfrm>
        </p:spPr>
        <p:txBody>
          <a:bodyPr>
            <a:normAutofit/>
          </a:bodyPr>
          <a:lstStyle/>
          <a:p>
            <a:r>
              <a:rPr lang="en-US" sz="1800" dirty="0"/>
              <a:t>In a directed graph, nodes are connected by directed edges – they only go in one direction. </a:t>
            </a:r>
          </a:p>
          <a:p>
            <a:r>
              <a:rPr lang="en-US" sz="1800" dirty="0"/>
              <a:t>For example, if an edge connects node 1 and 2, but the arrowhead points towards 2, we can only traverse from node 1 to node 2 – not in the opposite direction</a:t>
            </a:r>
          </a:p>
          <a:p>
            <a:pPr marL="0" indent="0">
              <a:buNone/>
            </a:pPr>
            <a:endParaRPr lang="en-US" sz="1800" dirty="0"/>
          </a:p>
        </p:txBody>
      </p:sp>
      <p:pic>
        <p:nvPicPr>
          <p:cNvPr id="7" name="Picture 6" descr="Chart, scatter chart&#10;&#10;Description automatically generated">
            <a:extLst>
              <a:ext uri="{FF2B5EF4-FFF2-40B4-BE49-F238E27FC236}">
                <a16:creationId xmlns:a16="http://schemas.microsoft.com/office/drawing/2014/main" id="{83325DD5-0BDD-4EC2-A36D-2141830190EB}"/>
              </a:ext>
            </a:extLst>
          </p:cNvPr>
          <p:cNvPicPr>
            <a:picLocks noChangeAspect="1"/>
          </p:cNvPicPr>
          <p:nvPr/>
        </p:nvPicPr>
        <p:blipFill rotWithShape="1">
          <a:blip r:embed="rId2">
            <a:extLst>
              <a:ext uri="{28A0092B-C50C-407E-A947-70E740481C1C}">
                <a14:useLocalDpi xmlns:a14="http://schemas.microsoft.com/office/drawing/2010/main" val="0"/>
              </a:ext>
            </a:extLst>
          </a:blip>
          <a:srcRect r="2339" b="-1"/>
          <a:stretch/>
        </p:blipFill>
        <p:spPr>
          <a:xfrm>
            <a:off x="5276088" y="640082"/>
            <a:ext cx="6276250" cy="5577838"/>
          </a:xfrm>
          <a:prstGeom prst="rect">
            <a:avLst/>
          </a:prstGeom>
          <a:effectLst/>
        </p:spPr>
      </p:pic>
      <mc:AlternateContent xmlns:mc="http://schemas.openxmlformats.org/markup-compatibility/2006" xmlns:am3d="http://schemas.microsoft.com/office/drawing/2017/model3d">
        <mc:Choice Requires="am3d">
          <p:graphicFrame>
            <p:nvGraphicFramePr>
              <p:cNvPr id="5" name="3D Model 4" descr="Himalayan Persian">
                <a:extLst>
                  <a:ext uri="{FF2B5EF4-FFF2-40B4-BE49-F238E27FC236}">
                    <a16:creationId xmlns:a16="http://schemas.microsoft.com/office/drawing/2014/main" id="{DB42CCE8-AC83-4D00-94F8-64101CE14390}"/>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Himalayan Persian">
                <a:extLst>
                  <a:ext uri="{FF2B5EF4-FFF2-40B4-BE49-F238E27FC236}">
                    <a16:creationId xmlns:a16="http://schemas.microsoft.com/office/drawing/2014/main" id="{DB42CCE8-AC83-4D00-94F8-64101CE14390}"/>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415052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6177-379D-4965-A593-18D4F5EB24B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Graph Representation</a:t>
            </a:r>
          </a:p>
        </p:txBody>
      </p:sp>
      <p:sp>
        <p:nvSpPr>
          <p:cNvPr id="3" name="Content Placeholder 2">
            <a:extLst>
              <a:ext uri="{FF2B5EF4-FFF2-40B4-BE49-F238E27FC236}">
                <a16:creationId xmlns:a16="http://schemas.microsoft.com/office/drawing/2014/main" id="{A6C84DB9-4E85-43B9-8F5D-79D5863D7DB1}"/>
              </a:ext>
            </a:extLst>
          </p:cNvPr>
          <p:cNvSpPr>
            <a:spLocks noGrp="1"/>
          </p:cNvSpPr>
          <p:nvPr>
            <p:ph idx="1"/>
          </p:nvPr>
        </p:nvSpPr>
        <p:spPr/>
        <p:txBody>
          <a:bodyPr/>
          <a:lstStyle/>
          <a:p>
            <a:r>
              <a:rPr lang="en-US" dirty="0"/>
              <a:t>Graphs are commonly represented in two ways:</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06682470-B7BF-429C-A0C0-18D648777C21}"/>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06682470-B7BF-429C-A0C0-18D648777C21}"/>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37885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688D-18E6-4056-877C-85D042BD758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a:t>Adjacency Matrix Example</a:t>
            </a:r>
            <a:br>
              <a:rPr lang="en-US" b="1"/>
            </a:br>
            <a:r>
              <a:rPr lang="en-US" b="1"/>
              <a:t> </a:t>
            </a:r>
            <a:endParaRPr lang="en-US"/>
          </a:p>
        </p:txBody>
      </p:sp>
      <p:pic>
        <p:nvPicPr>
          <p:cNvPr id="7" name="Content Placeholder 6" descr="A picture containing text, electronics&#10;&#10;Description automatically generated">
            <a:extLst>
              <a:ext uri="{FF2B5EF4-FFF2-40B4-BE49-F238E27FC236}">
                <a16:creationId xmlns:a16="http://schemas.microsoft.com/office/drawing/2014/main" id="{DA9D5528-B045-4B37-9E9E-45F3A70BF45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73" r="1" b="6649"/>
          <a:stretch/>
        </p:blipFill>
        <p:spPr>
          <a:xfrm>
            <a:off x="1158240" y="2149222"/>
            <a:ext cx="9875520" cy="3721608"/>
          </a:xfrm>
          <a:prstGeom prst="rect">
            <a:avLst/>
          </a:prstGeom>
          <a:effectLst/>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EA2F184C-C617-4C74-A656-F16ABCEA3091}"/>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EA2F184C-C617-4C74-A656-F16ABCEA3091}"/>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extLst>
      <p:ext uri="{BB962C8B-B14F-4D97-AF65-F5344CB8AC3E}">
        <p14:creationId xmlns:p14="http://schemas.microsoft.com/office/powerpoint/2010/main" val="114391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7496-14EF-444F-A16D-B090C369864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a:t>Adjacency List</a:t>
            </a:r>
          </a:p>
        </p:txBody>
      </p:sp>
      <p:pic>
        <p:nvPicPr>
          <p:cNvPr id="7" name="Content Placeholder 6" descr="A picture containing text, electronics, calculator&#10;&#10;Description automatically generated">
            <a:extLst>
              <a:ext uri="{FF2B5EF4-FFF2-40B4-BE49-F238E27FC236}">
                <a16:creationId xmlns:a16="http://schemas.microsoft.com/office/drawing/2014/main" id="{B7207AB3-36EB-4D3E-8D0C-D586A241C6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143" b="-2"/>
          <a:stretch/>
        </p:blipFill>
        <p:spPr>
          <a:xfrm>
            <a:off x="1158240" y="2149222"/>
            <a:ext cx="9875520" cy="3721608"/>
          </a:xfrm>
          <a:prstGeom prst="rect">
            <a:avLst/>
          </a:prstGeom>
          <a:effectLst/>
        </p:spPr>
      </p:pic>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EE3E20C7-52D3-49E0-B8D3-5D7F12D283E3}"/>
                  </a:ext>
                </a:extLst>
              </p:cNvPr>
              <p:cNvGraphicFramePr>
                <a:graphicFrameLocks noChangeAspect="1"/>
              </p:cNvGraphicFramePr>
              <p:nvPr>
                <p:extLst>
                  <p:ext uri="{D42A27DB-BD31-4B8C-83A1-F6EECF244321}">
                    <p14:modId xmlns:p14="http://schemas.microsoft.com/office/powerpoint/2010/main" val="2886762069"/>
                  </p:ext>
                </p:extLst>
              </p:nvPr>
            </p:nvGraphicFramePr>
            <p:xfrm>
              <a:off x="10788317" y="5636811"/>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EE3E20C7-52D3-49E0-B8D3-5D7F12D283E3}"/>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636811"/>
                <a:ext cx="984583" cy="996429"/>
              </a:xfrm>
              <a:prstGeom prst="rect">
                <a:avLst/>
              </a:prstGeom>
            </p:spPr>
          </p:pic>
        </mc:Fallback>
      </mc:AlternateContent>
    </p:spTree>
    <p:extLst>
      <p:ext uri="{BB962C8B-B14F-4D97-AF65-F5344CB8AC3E}">
        <p14:creationId xmlns:p14="http://schemas.microsoft.com/office/powerpoint/2010/main" val="123919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Single Event</a:t>
            </a:r>
          </a:p>
        </p:txBody>
      </p:sp>
      <p:sp>
        <p:nvSpPr>
          <p:cNvPr id="3" name="Content Placeholder 2"/>
          <p:cNvSpPr>
            <a:spLocks noGrp="1"/>
          </p:cNvSpPr>
          <p:nvPr>
            <p:ph idx="1"/>
          </p:nvPr>
        </p:nvSpPr>
        <p:spPr/>
        <p:txBody>
          <a:bodyPr/>
          <a:lstStyle/>
          <a:p>
            <a:r>
              <a:rPr lang="en-US" b="0" i="0" dirty="0">
                <a:solidFill>
                  <a:srgbClr val="202124"/>
                </a:solidFill>
                <a:effectLst/>
                <a:latin typeface="Arial" panose="02080604020202020204" pitchFamily="34" charset="0"/>
              </a:rPr>
              <a:t>A simple (or </a:t>
            </a:r>
            <a:r>
              <a:rPr lang="en-US" i="0" dirty="0">
                <a:solidFill>
                  <a:srgbClr val="202124"/>
                </a:solidFill>
                <a:effectLst/>
                <a:latin typeface="Arial" panose="02080604020202020204" pitchFamily="34" charset="0"/>
              </a:rPr>
              <a:t>single) event </a:t>
            </a:r>
            <a:r>
              <a:rPr lang="en-US" b="0" i="0" dirty="0">
                <a:solidFill>
                  <a:srgbClr val="202124"/>
                </a:solidFill>
                <a:effectLst/>
                <a:latin typeface="Arial" panose="02080604020202020204" pitchFamily="34" charset="0"/>
              </a:rPr>
              <a:t>is an </a:t>
            </a:r>
            <a:r>
              <a:rPr lang="en-US" i="0" dirty="0">
                <a:solidFill>
                  <a:srgbClr val="202124"/>
                </a:solidFill>
                <a:effectLst/>
                <a:latin typeface="Arial" panose="02080604020202020204" pitchFamily="34" charset="0"/>
              </a:rPr>
              <a:t>event </a:t>
            </a:r>
            <a:r>
              <a:rPr lang="en-US" b="0" i="0" dirty="0">
                <a:solidFill>
                  <a:srgbClr val="202124"/>
                </a:solidFill>
                <a:effectLst/>
                <a:latin typeface="Arial" panose="02080604020202020204" pitchFamily="34" charset="0"/>
              </a:rPr>
              <a:t>with a </a:t>
            </a:r>
            <a:r>
              <a:rPr lang="en-US" i="0" dirty="0">
                <a:solidFill>
                  <a:srgbClr val="202124"/>
                </a:solidFill>
                <a:effectLst/>
                <a:latin typeface="Arial" panose="02080604020202020204" pitchFamily="34" charset="0"/>
              </a:rPr>
              <a:t>single </a:t>
            </a:r>
            <a:r>
              <a:rPr lang="en-US" b="0" i="0" dirty="0">
                <a:solidFill>
                  <a:srgbClr val="202124"/>
                </a:solidFill>
                <a:effectLst/>
                <a:latin typeface="Arial" panose="02080604020202020204" pitchFamily="34" charset="0"/>
              </a:rPr>
              <a:t>outcome (only one "answer“ is possible).</a:t>
            </a:r>
          </a:p>
          <a:p>
            <a:pPr marL="0" indent="0">
              <a:buNone/>
            </a:pPr>
            <a:endParaRPr lang="en-US" dirty="0">
              <a:solidFill>
                <a:srgbClr val="202124"/>
              </a:solidFill>
              <a:latin typeface="Arial" panose="02080604020202020204" pitchFamily="34" charset="0"/>
            </a:endParaRPr>
          </a:p>
          <a:p>
            <a:pPr marL="0" indent="0">
              <a:buNone/>
            </a:pPr>
            <a:endParaRPr lang="en-US" dirty="0"/>
          </a:p>
        </p:txBody>
      </p:sp>
      <p:pic>
        <p:nvPicPr>
          <p:cNvPr id="5" name="Picture 4"/>
          <p:cNvPicPr>
            <a:picLocks noChangeAspect="1"/>
          </p:cNvPicPr>
          <p:nvPr/>
        </p:nvPicPr>
        <p:blipFill>
          <a:blip r:embed="rId2"/>
          <a:stretch>
            <a:fillRect/>
          </a:stretch>
        </p:blipFill>
        <p:spPr>
          <a:xfrm>
            <a:off x="1470991" y="2954309"/>
            <a:ext cx="2819815" cy="2540374"/>
          </a:xfrm>
          <a:prstGeom prst="rect">
            <a:avLst/>
          </a:prstGeom>
        </p:spPr>
      </p:pic>
      <p:pic>
        <p:nvPicPr>
          <p:cNvPr id="7" name="Picture 6"/>
          <p:cNvPicPr>
            <a:picLocks noChangeAspect="1"/>
          </p:cNvPicPr>
          <p:nvPr/>
        </p:nvPicPr>
        <p:blipFill>
          <a:blip r:embed="rId3"/>
          <a:stretch>
            <a:fillRect/>
          </a:stretch>
        </p:blipFill>
        <p:spPr>
          <a:xfrm>
            <a:off x="6467059" y="3071555"/>
            <a:ext cx="2819815" cy="2819815"/>
          </a:xfrm>
          <a:prstGeom prst="rect">
            <a:avLst/>
          </a:prstGeom>
        </p:spPr>
      </p:pic>
      <mc:AlternateContent xmlns:mc="http://schemas.openxmlformats.org/markup-compatibility/2006" xmlns:am3d="http://schemas.microsoft.com/office/drawing/2017/model3d">
        <mc:Choice Requires="am3d">
          <p:graphicFrame>
            <p:nvGraphicFramePr>
              <p:cNvPr id="6" name="3D Model 5" descr="Himalayan Persian">
                <a:extLst>
                  <a:ext uri="{FF2B5EF4-FFF2-40B4-BE49-F238E27FC236}">
                    <a16:creationId xmlns:a16="http://schemas.microsoft.com/office/drawing/2014/main" id="{9F9C4CBE-B808-4750-8E7D-E90FF1113A58}"/>
                  </a:ext>
                </a:extLst>
              </p:cNvPr>
              <p:cNvGraphicFramePr>
                <a:graphicFrameLocks noChangeAspect="1"/>
              </p:cNvGraphicFramePr>
              <p:nvPr/>
            </p:nvGraphicFramePr>
            <p:xfrm>
              <a:off x="10788317" y="5305507"/>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Himalayan Persian">
                <a:extLst>
                  <a:ext uri="{FF2B5EF4-FFF2-40B4-BE49-F238E27FC236}">
                    <a16:creationId xmlns:a16="http://schemas.microsoft.com/office/drawing/2014/main" id="{9F9C4CBE-B808-4750-8E7D-E90FF1113A58}"/>
                  </a:ext>
                </a:extLst>
              </p:cNvPr>
              <p:cNvPicPr>
                <a:picLocks noGrp="1" noRot="1" noChangeAspect="1" noMove="1" noResize="1" noEditPoints="1" noAdjustHandles="1" noChangeArrowheads="1" noChangeShapeType="1" noCrop="1"/>
              </p:cNvPicPr>
              <p:nvPr/>
            </p:nvPicPr>
            <p:blipFill>
              <a:blip r:embed="rId6"/>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Multiple Events</a:t>
            </a:r>
            <a:endParaRPr lang="en-US" dirty="0"/>
          </a:p>
        </p:txBody>
      </p:sp>
      <p:sp>
        <p:nvSpPr>
          <p:cNvPr id="3" name="Content Placeholder 2"/>
          <p:cNvSpPr>
            <a:spLocks noGrp="1"/>
          </p:cNvSpPr>
          <p:nvPr>
            <p:ph idx="1"/>
          </p:nvPr>
        </p:nvSpPr>
        <p:spPr/>
        <p:txBody>
          <a:bodyPr>
            <a:normAutofit/>
          </a:bodyPr>
          <a:lstStyle/>
          <a:p>
            <a:r>
              <a:rPr lang="en-US" sz="3600" dirty="0">
                <a:solidFill>
                  <a:srgbClr val="202124"/>
                </a:solidFill>
                <a:latin typeface="Times New Roman" panose="02020603050405020304" pitchFamily="18" charset="0"/>
                <a:cs typeface="Times New Roman" panose="02020603050405020304" pitchFamily="18" charset="0"/>
              </a:rPr>
              <a:t>I</a:t>
            </a:r>
            <a:r>
              <a:rPr lang="en-US" sz="3600" b="0" i="0" dirty="0">
                <a:solidFill>
                  <a:srgbClr val="202124"/>
                </a:solidFill>
                <a:effectLst/>
                <a:latin typeface="Times New Roman" panose="02020603050405020304" pitchFamily="18" charset="0"/>
                <a:cs typeface="Times New Roman" panose="02020603050405020304" pitchFamily="18" charset="0"/>
              </a:rPr>
              <a:t>n </a:t>
            </a:r>
            <a:r>
              <a:rPr lang="en-US" sz="3600" i="0" dirty="0">
                <a:solidFill>
                  <a:srgbClr val="202124"/>
                </a:solidFill>
                <a:effectLst/>
                <a:latin typeface="Times New Roman" panose="02020603050405020304" pitchFamily="18" charset="0"/>
                <a:cs typeface="Times New Roman" panose="02020603050405020304" pitchFamily="18" charset="0"/>
              </a:rPr>
              <a:t>probability, </a:t>
            </a:r>
            <a:r>
              <a:rPr lang="en-US" sz="3600" b="0" i="0" dirty="0">
                <a:solidFill>
                  <a:srgbClr val="202124"/>
                </a:solidFill>
                <a:effectLst/>
                <a:latin typeface="Times New Roman" panose="02020603050405020304" pitchFamily="18" charset="0"/>
                <a:cs typeface="Times New Roman" panose="02020603050405020304" pitchFamily="18" charset="0"/>
              </a:rPr>
              <a:t>when two or more experiments are conducted together.</a:t>
            </a:r>
          </a:p>
          <a:p>
            <a:pPr marL="0" indent="0">
              <a:buNone/>
            </a:pPr>
            <a:endParaRPr lang="en-US" sz="3600" dirty="0">
              <a:solidFill>
                <a:srgbClr val="202124"/>
              </a:solidFill>
              <a:latin typeface="Times New Roman" panose="02020603050405020304" pitchFamily="18" charset="0"/>
              <a:cs typeface="Times New Roman" panose="02020603050405020304" pitchFamily="18" charset="0"/>
            </a:endParaRPr>
          </a:p>
          <a:p>
            <a:pPr marL="0" indent="0">
              <a:buNone/>
            </a:pPr>
            <a:endParaRPr lang="en-US" sz="3600" b="0" i="0" dirty="0">
              <a:solidFill>
                <a:srgbClr val="202124"/>
              </a:solidFill>
              <a:effectLst/>
              <a:latin typeface="Times New Roman" panose="02020603050405020304" pitchFamily="18" charset="0"/>
              <a:cs typeface="Times New Roman" panose="02020603050405020304" pitchFamily="18" charset="0"/>
            </a:endParaRPr>
          </a:p>
          <a:p>
            <a:pPr marL="0" indent="0">
              <a:buNone/>
            </a:pPr>
            <a:endParaRPr lang="en-US" sz="3600" b="0" i="0" dirty="0">
              <a:solidFill>
                <a:srgbClr val="202124"/>
              </a:solidFill>
              <a:effectLst/>
              <a:latin typeface="Times New Roman" panose="02020603050405020304" pitchFamily="18" charset="0"/>
              <a:cs typeface="Times New Roman" panose="02020603050405020304" pitchFamily="18" charset="0"/>
            </a:endParaRPr>
          </a:p>
          <a:p>
            <a:pPr marL="514350" indent="-514350">
              <a:buAutoNum type="arabicParenR"/>
            </a:pPr>
            <a:r>
              <a:rPr lang="en-US" sz="3600" dirty="0">
                <a:solidFill>
                  <a:srgbClr val="202124"/>
                </a:solidFill>
                <a:latin typeface="Times New Roman" panose="02020603050405020304" pitchFamily="18" charset="0"/>
                <a:cs typeface="Times New Roman" panose="02020603050405020304" pitchFamily="18" charset="0"/>
              </a:rPr>
              <a:t>Independent Events</a:t>
            </a:r>
          </a:p>
          <a:p>
            <a:pPr marL="514350" indent="-514350">
              <a:buAutoNum type="arabicParenR"/>
            </a:pPr>
            <a:r>
              <a:rPr lang="en-US" sz="3600" dirty="0">
                <a:solidFill>
                  <a:srgbClr val="202124"/>
                </a:solidFill>
                <a:latin typeface="Times New Roman" panose="02020603050405020304" pitchFamily="18" charset="0"/>
                <a:cs typeface="Times New Roman" panose="02020603050405020304" pitchFamily="18" charset="0"/>
              </a:rPr>
              <a:t>Dependent Events</a:t>
            </a:r>
            <a:endParaRPr lang="en-US" sz="3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762538" y="2923524"/>
            <a:ext cx="1972089" cy="1690362"/>
          </a:xfrm>
          <a:prstGeom prst="rect">
            <a:avLst/>
          </a:prstGeom>
        </p:spPr>
      </p:pic>
      <p:pic>
        <p:nvPicPr>
          <p:cNvPr id="7" name="Picture 6"/>
          <p:cNvPicPr>
            <a:picLocks noChangeAspect="1"/>
          </p:cNvPicPr>
          <p:nvPr/>
        </p:nvPicPr>
        <p:blipFill>
          <a:blip r:embed="rId3"/>
          <a:stretch>
            <a:fillRect/>
          </a:stretch>
        </p:blipFill>
        <p:spPr>
          <a:xfrm>
            <a:off x="5856633" y="2641797"/>
            <a:ext cx="1972089" cy="1972089"/>
          </a:xfrm>
          <a:prstGeom prst="rect">
            <a:avLst/>
          </a:prstGeom>
        </p:spPr>
      </p:pic>
      <mc:AlternateContent xmlns:mc="http://schemas.openxmlformats.org/markup-compatibility/2006" xmlns:am3d="http://schemas.microsoft.com/office/drawing/2017/model3d">
        <mc:Choice Requires="am3d">
          <p:graphicFrame>
            <p:nvGraphicFramePr>
              <p:cNvPr id="6" name="3D Model 5" descr="Himalayan Persian">
                <a:extLst>
                  <a:ext uri="{FF2B5EF4-FFF2-40B4-BE49-F238E27FC236}">
                    <a16:creationId xmlns:a16="http://schemas.microsoft.com/office/drawing/2014/main" id="{0B72E544-B0B3-482E-BF5F-FC9CE541345B}"/>
                  </a:ext>
                </a:extLst>
              </p:cNvPr>
              <p:cNvGraphicFramePr>
                <a:graphicFrameLocks noChangeAspect="1"/>
              </p:cNvGraphicFramePr>
              <p:nvPr/>
            </p:nvGraphicFramePr>
            <p:xfrm>
              <a:off x="10788317" y="5305507"/>
              <a:ext cx="984583" cy="996429"/>
            </p:xfrm>
            <a:graphic>
              <a:graphicData uri="http://schemas.microsoft.com/office/drawing/2017/model3d">
                <am3d:model3d r:embed="rId4">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5"/>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Himalayan Persian">
                <a:extLst>
                  <a:ext uri="{FF2B5EF4-FFF2-40B4-BE49-F238E27FC236}">
                    <a16:creationId xmlns:a16="http://schemas.microsoft.com/office/drawing/2014/main" id="{0B72E544-B0B3-482E-BF5F-FC9CE541345B}"/>
                  </a:ext>
                </a:extLst>
              </p:cNvPr>
              <p:cNvPicPr>
                <a:picLocks noGrp="1" noRot="1" noChangeAspect="1" noMove="1" noResize="1" noEditPoints="1" noAdjustHandles="1" noChangeArrowheads="1" noChangeShapeType="1" noCrop="1"/>
              </p:cNvPicPr>
              <p:nvPr/>
            </p:nvPicPr>
            <p:blipFill>
              <a:blip r:embed="rId6"/>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Multiple Events -  </a:t>
            </a:r>
            <a:r>
              <a:rPr lang="en-US" sz="4400" b="1" dirty="0">
                <a:solidFill>
                  <a:srgbClr val="202124"/>
                </a:solidFill>
                <a:latin typeface="Times New Roman" panose="02020603050405020304" pitchFamily="18" charset="0"/>
                <a:cs typeface="Times New Roman" panose="02020603050405020304" pitchFamily="18" charset="0"/>
              </a:rPr>
              <a:t>Independent Events </a:t>
            </a:r>
            <a:br>
              <a:rPr lang="en-US" sz="4400" dirty="0">
                <a:solidFill>
                  <a:srgbClr val="202124"/>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p:txBody>
          <a:bodyPr/>
          <a:lstStyle/>
          <a:p>
            <a:r>
              <a:rPr lang="en-US" dirty="0"/>
              <a:t>In probability, two events are independent if the incidence of one event does not affect the probability of the other event. </a:t>
            </a:r>
          </a:p>
          <a:p>
            <a:r>
              <a:rPr lang="en-US" dirty="0">
                <a:latin typeface="Times New Roman" panose="02020603050405020304" pitchFamily="18" charset="0"/>
                <a:cs typeface="Times New Roman" panose="02020603050405020304" pitchFamily="18" charset="0"/>
              </a:rPr>
              <a:t>We call two events independent if the outcome of one of the events doesn't affect the outcome of another.</a:t>
            </a:r>
            <a:endParaRPr lang="en-US" dirty="0"/>
          </a:p>
          <a:p>
            <a:r>
              <a:rPr lang="en-US" b="1" dirty="0">
                <a:latin typeface="Times New Roman" panose="02020603050405020304" pitchFamily="18" charset="0"/>
                <a:cs typeface="Times New Roman" panose="02020603050405020304" pitchFamily="18" charset="0"/>
              </a:rPr>
              <a:t>Example</a:t>
            </a:r>
          </a:p>
          <a:p>
            <a:pPr marL="0" indent="0">
              <a:buNone/>
            </a:pPr>
            <a:r>
              <a:rPr lang="en-US" dirty="0">
                <a:latin typeface="Times New Roman" panose="02020603050405020304" pitchFamily="18" charset="0"/>
                <a:cs typeface="Times New Roman" panose="02020603050405020304" pitchFamily="18" charset="0"/>
              </a:rPr>
              <a:t>For example, if we throw two dice, the probability of getting a 1 on the second di</a:t>
            </a:r>
            <a:r>
              <a:rPr lang="en-US" altLang="en-US"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e is the same, no matter what we get with the first one- it's still 1/6.</a:t>
            </a:r>
          </a:p>
          <a:p>
            <a:pPr marL="0" indent="0">
              <a:buNone/>
            </a:pPr>
            <a:endParaRPr lang="en-US" dirty="0"/>
          </a:p>
        </p:txBody>
      </p:sp>
      <p:pic>
        <p:nvPicPr>
          <p:cNvPr id="5" name="Picture 4"/>
          <p:cNvPicPr>
            <a:picLocks noChangeAspect="1"/>
          </p:cNvPicPr>
          <p:nvPr/>
        </p:nvPicPr>
        <p:blipFill>
          <a:blip r:embed="rId2"/>
          <a:stretch>
            <a:fillRect/>
          </a:stretch>
        </p:blipFill>
        <p:spPr>
          <a:xfrm>
            <a:off x="9422295" y="496754"/>
            <a:ext cx="1239354" cy="1062303"/>
          </a:xfrm>
          <a:prstGeom prst="rect">
            <a:avLst/>
          </a:prstGeom>
        </p:spPr>
      </p:pic>
      <mc:AlternateContent xmlns:mc="http://schemas.openxmlformats.org/markup-compatibility/2006" xmlns:am3d="http://schemas.microsoft.com/office/drawing/2017/model3d">
        <mc:Choice Requires="am3d">
          <p:graphicFrame>
            <p:nvGraphicFramePr>
              <p:cNvPr id="6" name="3D Model 5" descr="Himalayan Persian">
                <a:extLst>
                  <a:ext uri="{FF2B5EF4-FFF2-40B4-BE49-F238E27FC236}">
                    <a16:creationId xmlns:a16="http://schemas.microsoft.com/office/drawing/2014/main" id="{02F4BC42-A969-4723-B767-520825FE8938}"/>
                  </a:ext>
                </a:extLst>
              </p:cNvPr>
              <p:cNvGraphicFramePr>
                <a:graphicFrameLocks noChangeAspect="1"/>
              </p:cNvGraphicFramePr>
              <p:nvPr/>
            </p:nvGraphicFramePr>
            <p:xfrm>
              <a:off x="10788317" y="5305507"/>
              <a:ext cx="984583" cy="996429"/>
            </p:xfrm>
            <a:graphic>
              <a:graphicData uri="http://schemas.microsoft.com/office/drawing/2017/model3d">
                <am3d:model3d r:embed="rId3">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4"/>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Himalayan Persian">
                <a:extLst>
                  <a:ext uri="{FF2B5EF4-FFF2-40B4-BE49-F238E27FC236}">
                    <a16:creationId xmlns:a16="http://schemas.microsoft.com/office/drawing/2014/main" id="{02F4BC42-A969-4723-B767-520825FE8938}"/>
                  </a:ext>
                </a:extLst>
              </p:cNvPr>
              <p:cNvPicPr>
                <a:picLocks noGrp="1" noRot="1" noChangeAspect="1" noMove="1" noResize="1" noEditPoints="1" noAdjustHandles="1" noChangeArrowheads="1" noChangeShapeType="1" noCrop="1"/>
              </p:cNvPicPr>
              <p:nvPr/>
            </p:nvPicPr>
            <p:blipFill>
              <a:blip r:embed="rId5"/>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Conditional Probability</a:t>
            </a:r>
          </a:p>
        </p:txBody>
      </p:sp>
      <p:sp>
        <p:nvSpPr>
          <p:cNvPr id="3" name="Content Placeholder 2"/>
          <p:cNvSpPr>
            <a:spLocks noGrp="1"/>
          </p:cNvSpPr>
          <p:nvPr>
            <p:ph idx="1"/>
          </p:nvPr>
        </p:nvSpPr>
        <p:spPr/>
        <p:txBody>
          <a:bodyPr>
            <a:normAutofit/>
          </a:bodyPr>
          <a:lstStyle/>
          <a:p>
            <a:r>
              <a:rPr lang="en-US" dirty="0"/>
              <a:t>A conditional probability, contrasted to an unconditional probability, is the probability of an event of which would affect or be affected by another event. </a:t>
            </a:r>
          </a:p>
          <a:p>
            <a:r>
              <a:rPr lang="en-US" dirty="0"/>
              <a:t>In other words, a conditional probability, as the name implies, comes with a condition.</a:t>
            </a:r>
          </a:p>
          <a:p>
            <a:pPr marL="0" indent="0">
              <a:buNone/>
            </a:pPr>
            <a:r>
              <a:rPr lang="en-US" b="1" dirty="0"/>
              <a:t>Examples of conditional probabilities:</a:t>
            </a:r>
          </a:p>
          <a:p>
            <a:r>
              <a:rPr lang="en-US" dirty="0"/>
              <a:t>What is the probability of rolling a 6 followed by a 4?</a:t>
            </a:r>
          </a:p>
          <a:p>
            <a:r>
              <a:rPr lang="en-US" dirty="0"/>
              <a:t>What is the probability that it is sunny today given that it rains tomorrow?</a:t>
            </a:r>
          </a:p>
        </p:txBody>
      </p:sp>
      <mc:AlternateContent xmlns:mc="http://schemas.openxmlformats.org/markup-compatibility/2006" xmlns:am3d="http://schemas.microsoft.com/office/drawing/2017/model3d">
        <mc:Choice Requires="am3d">
          <p:graphicFrame>
            <p:nvGraphicFramePr>
              <p:cNvPr id="4" name="3D Model 3" descr="Himalayan Persian">
                <a:extLst>
                  <a:ext uri="{FF2B5EF4-FFF2-40B4-BE49-F238E27FC236}">
                    <a16:creationId xmlns:a16="http://schemas.microsoft.com/office/drawing/2014/main" id="{B05EB275-E1D0-4F26-8249-AC63D71D7429}"/>
                  </a:ext>
                </a:extLst>
              </p:cNvPr>
              <p:cNvGraphicFramePr>
                <a:graphicFrameLocks noChangeAspect="1"/>
              </p:cNvGraphicFramePr>
              <p:nvPr/>
            </p:nvGraphicFramePr>
            <p:xfrm>
              <a:off x="10788317" y="5305507"/>
              <a:ext cx="984583" cy="996429"/>
            </p:xfrm>
            <a:graphic>
              <a:graphicData uri="http://schemas.microsoft.com/office/drawing/2017/model3d">
                <am3d:model3d r:embed="rId2">
                  <am3d:spPr>
                    <a:xfrm>
                      <a:off x="0" y="0"/>
                      <a:ext cx="984583" cy="996429"/>
                    </a:xfrm>
                    <a:prstGeom prst="rect">
                      <a:avLst/>
                    </a:prstGeom>
                  </am3d:spPr>
                  <am3d:camera>
                    <am3d:pos x="0" y="0" z="77179701"/>
                    <am3d:up dx="0" dy="36000000" dz="0"/>
                    <am3d:lookAt x="0" y="0" z="0"/>
                    <am3d:perspective fov="2700000"/>
                  </am3d:camera>
                  <am3d:trans>
                    <am3d:meterPerModelUnit n="12752058" d="1000000"/>
                    <am3d:preTrans dx="37111" dy="-15011974" dz="0"/>
                    <am3d:scale>
                      <am3d:sx n="1000000" d="1000000"/>
                      <am3d:sy n="1000000" d="1000000"/>
                      <am3d:sz n="1000000" d="1000000"/>
                    </am3d:scale>
                    <am3d:rot ax="961083" ay="-696503" az="-198360"/>
                    <am3d:postTrans dx="0" dy="0" dz="0"/>
                  </am3d:trans>
                  <am3d:raster rName="Office3DRenderer" rVer="16.0.8326">
                    <am3d:blip r:embed="rId3"/>
                  </am3d:raster>
                  <am3d:objViewport viewportSz="1555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imalayan Persian">
                <a:extLst>
                  <a:ext uri="{FF2B5EF4-FFF2-40B4-BE49-F238E27FC236}">
                    <a16:creationId xmlns:a16="http://schemas.microsoft.com/office/drawing/2014/main" id="{B05EB275-E1D0-4F26-8249-AC63D71D7429}"/>
                  </a:ext>
                </a:extLst>
              </p:cNvPr>
              <p:cNvPicPr>
                <a:picLocks noGrp="1" noRot="1" noChangeAspect="1" noMove="1" noResize="1" noEditPoints="1" noAdjustHandles="1" noChangeArrowheads="1" noChangeShapeType="1" noCrop="1"/>
              </p:cNvPicPr>
              <p:nvPr/>
            </p:nvPicPr>
            <p:blipFill>
              <a:blip r:embed="rId4"/>
              <a:stretch>
                <a:fillRect/>
              </a:stretch>
            </p:blipFill>
            <p:spPr>
              <a:xfrm>
                <a:off x="10788317" y="5305507"/>
                <a:ext cx="984583" cy="99642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148</TotalTime>
  <Words>1015</Words>
  <Application>Microsoft Office PowerPoint</Application>
  <PresentationFormat>Widescreen</PresentationFormat>
  <Paragraphs>116</Paragraphs>
  <Slides>53</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53</vt:i4>
      </vt:variant>
    </vt:vector>
  </HeadingPairs>
  <TitlesOfParts>
    <vt:vector size="68" baseType="lpstr">
      <vt:lpstr>Arial</vt:lpstr>
      <vt:lpstr>Avenir Next LT Pro</vt:lpstr>
      <vt:lpstr>Calibri</vt:lpstr>
      <vt:lpstr>Calibri Light</vt:lpstr>
      <vt:lpstr>champ</vt:lpstr>
      <vt:lpstr>euclid_circular_a</vt:lpstr>
      <vt:lpstr>Soleil</vt:lpstr>
      <vt:lpstr>Source Sans Pro</vt:lpstr>
      <vt:lpstr>Tahoma</vt:lpstr>
      <vt:lpstr>Times New Roman</vt:lpstr>
      <vt:lpstr>Tw Cen MT</vt:lpstr>
      <vt:lpstr>Verdana</vt:lpstr>
      <vt:lpstr>Office Theme</vt:lpstr>
      <vt:lpstr>1_Office Theme</vt:lpstr>
      <vt:lpstr>ShapesVTI</vt:lpstr>
      <vt:lpstr>PowerPoint Presentation</vt:lpstr>
      <vt:lpstr>  Lecture 30 DISCRETE STRUCTURE</vt:lpstr>
      <vt:lpstr>PowerPoint Presentation</vt:lpstr>
      <vt:lpstr>PowerPoint Presentation</vt:lpstr>
      <vt:lpstr>PowerPoint Presentation</vt:lpstr>
      <vt:lpstr>Single Event</vt:lpstr>
      <vt:lpstr>Multiple Events</vt:lpstr>
      <vt:lpstr> Multiple Events -  Independent Events  </vt:lpstr>
      <vt:lpstr>Conditional Probability</vt:lpstr>
      <vt:lpstr>Multiple Events -  Dependent Events</vt:lpstr>
      <vt:lpstr>Multiple Events -  Dependent Events (Example)</vt:lpstr>
      <vt:lpstr>Multiple Events -  Dependent Events (Example)</vt:lpstr>
      <vt:lpstr>Probability Tree</vt:lpstr>
      <vt:lpstr>Probability Tree – Example </vt:lpstr>
      <vt:lpstr>Probability Tree – Example </vt:lpstr>
      <vt:lpstr>Probability Tree – Example </vt:lpstr>
      <vt:lpstr>Probability Tree</vt:lpstr>
      <vt:lpstr>Probability Tree - Example: Soccer Game </vt:lpstr>
      <vt:lpstr>Probability Tree - Example: Soccer Game</vt:lpstr>
      <vt:lpstr>Probability Tree - Example: Soccer Game</vt:lpstr>
      <vt:lpstr>Probability Tree - Example: Soccer Game</vt:lpstr>
      <vt:lpstr>Probability Tree - Example: Soccer Game </vt:lpstr>
      <vt:lpstr>Probability Tree - Example: Soccer Game  </vt:lpstr>
      <vt:lpstr>Probability Tree - Example: Soccer Game </vt:lpstr>
      <vt:lpstr>Probability Tree - Example: Soccer Game</vt:lpstr>
      <vt:lpstr>Probability Tree – Conclusion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Structure?</vt:lpstr>
      <vt:lpstr>Graph</vt:lpstr>
      <vt:lpstr>Graph Example : Facebook   </vt:lpstr>
      <vt:lpstr>Graph Example</vt:lpstr>
      <vt:lpstr>Graph Terminology</vt:lpstr>
      <vt:lpstr>Graph Terminology</vt:lpstr>
      <vt:lpstr>Types of graphs: </vt:lpstr>
      <vt:lpstr>1) Undirected Graph:</vt:lpstr>
      <vt:lpstr>2) Directed Graph</vt:lpstr>
      <vt:lpstr>Graph Representation</vt:lpstr>
      <vt:lpstr>Adjacency Matrix Example  </vt:lpstr>
      <vt:lpstr>Adjacency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Shafique</dc:creator>
  <cp:lastModifiedBy>Sara Shafique</cp:lastModifiedBy>
  <cp:revision>27</cp:revision>
  <dcterms:created xsi:type="dcterms:W3CDTF">2022-06-29T18:58:52Z</dcterms:created>
  <dcterms:modified xsi:type="dcterms:W3CDTF">2022-07-01T07:38:59Z</dcterms:modified>
</cp:coreProperties>
</file>